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4"/>
  </p:notesMasterIdLst>
  <p:handoutMasterIdLst>
    <p:handoutMasterId r:id="rId175"/>
  </p:handoutMasterIdLst>
  <p:sldIdLst>
    <p:sldId id="853" r:id="rId2"/>
    <p:sldId id="1493" r:id="rId3"/>
    <p:sldId id="1538" r:id="rId4"/>
    <p:sldId id="1539" r:id="rId5"/>
    <p:sldId id="1494" r:id="rId6"/>
    <p:sldId id="1495" r:id="rId7"/>
    <p:sldId id="1540" r:id="rId8"/>
    <p:sldId id="1541" r:id="rId9"/>
    <p:sldId id="1426" r:id="rId10"/>
    <p:sldId id="1425" r:id="rId11"/>
    <p:sldId id="1427" r:id="rId12"/>
    <p:sldId id="1428" r:id="rId13"/>
    <p:sldId id="1429" r:id="rId14"/>
    <p:sldId id="1430" r:id="rId15"/>
    <p:sldId id="1431" r:id="rId16"/>
    <p:sldId id="1432" r:id="rId17"/>
    <p:sldId id="1433" r:id="rId18"/>
    <p:sldId id="1434" r:id="rId19"/>
    <p:sldId id="1435" r:id="rId20"/>
    <p:sldId id="1436" r:id="rId21"/>
    <p:sldId id="1437" r:id="rId22"/>
    <p:sldId id="1438" r:id="rId23"/>
    <p:sldId id="1439" r:id="rId24"/>
    <p:sldId id="1440" r:id="rId25"/>
    <p:sldId id="1441" r:id="rId26"/>
    <p:sldId id="1442" r:id="rId27"/>
    <p:sldId id="1443" r:id="rId28"/>
    <p:sldId id="1444" r:id="rId29"/>
    <p:sldId id="1445" r:id="rId30"/>
    <p:sldId id="1446" r:id="rId31"/>
    <p:sldId id="1447" r:id="rId32"/>
    <p:sldId id="1448" r:id="rId33"/>
    <p:sldId id="1449" r:id="rId34"/>
    <p:sldId id="1450" r:id="rId35"/>
    <p:sldId id="1451" r:id="rId36"/>
    <p:sldId id="1452" r:id="rId37"/>
    <p:sldId id="1453" r:id="rId38"/>
    <p:sldId id="1454" r:id="rId39"/>
    <p:sldId id="1455" r:id="rId40"/>
    <p:sldId id="1456" r:id="rId41"/>
    <p:sldId id="1531" r:id="rId42"/>
    <p:sldId id="1532" r:id="rId43"/>
    <p:sldId id="1496" r:id="rId44"/>
    <p:sldId id="1497" r:id="rId45"/>
    <p:sldId id="1498" r:id="rId46"/>
    <p:sldId id="1526" r:id="rId47"/>
    <p:sldId id="1527" r:id="rId48"/>
    <p:sldId id="1542" r:id="rId49"/>
    <p:sldId id="1457" r:id="rId50"/>
    <p:sldId id="1458" r:id="rId51"/>
    <p:sldId id="1459" r:id="rId52"/>
    <p:sldId id="1460" r:id="rId53"/>
    <p:sldId id="1461" r:id="rId54"/>
    <p:sldId id="1462" r:id="rId55"/>
    <p:sldId id="1463" r:id="rId56"/>
    <p:sldId id="1464" r:id="rId57"/>
    <p:sldId id="1465" r:id="rId58"/>
    <p:sldId id="1466" r:id="rId59"/>
    <p:sldId id="1467" r:id="rId60"/>
    <p:sldId id="1469" r:id="rId61"/>
    <p:sldId id="1470" r:id="rId62"/>
    <p:sldId id="1471" r:id="rId63"/>
    <p:sldId id="1472" r:id="rId64"/>
    <p:sldId id="1473" r:id="rId65"/>
    <p:sldId id="1474" r:id="rId66"/>
    <p:sldId id="1475" r:id="rId67"/>
    <p:sldId id="1476" r:id="rId68"/>
    <p:sldId id="1477" r:id="rId69"/>
    <p:sldId id="1499" r:id="rId70"/>
    <p:sldId id="1533" r:id="rId71"/>
    <p:sldId id="1534" r:id="rId72"/>
    <p:sldId id="1535" r:id="rId73"/>
    <p:sldId id="1543" r:id="rId74"/>
    <p:sldId id="1478" r:id="rId75"/>
    <p:sldId id="1479" r:id="rId76"/>
    <p:sldId id="1484" r:id="rId77"/>
    <p:sldId id="1480" r:id="rId78"/>
    <p:sldId id="1481" r:id="rId79"/>
    <p:sldId id="1482" r:id="rId80"/>
    <p:sldId id="1483" r:id="rId81"/>
    <p:sldId id="1485" r:id="rId82"/>
    <p:sldId id="1486" r:id="rId83"/>
    <p:sldId id="1487" r:id="rId84"/>
    <p:sldId id="1488" r:id="rId85"/>
    <p:sldId id="1492" r:id="rId86"/>
    <p:sldId id="1489" r:id="rId87"/>
    <p:sldId id="1491" r:id="rId88"/>
    <p:sldId id="1490" r:id="rId89"/>
    <p:sldId id="1544" r:id="rId90"/>
    <p:sldId id="1545" r:id="rId91"/>
    <p:sldId id="1503" r:id="rId92"/>
    <p:sldId id="1505" r:id="rId93"/>
    <p:sldId id="1537" r:id="rId94"/>
    <p:sldId id="1536" r:id="rId95"/>
    <p:sldId id="1506" r:id="rId96"/>
    <p:sldId id="1514" r:id="rId97"/>
    <p:sldId id="1515" r:id="rId98"/>
    <p:sldId id="1516" r:id="rId99"/>
    <p:sldId id="1546" r:id="rId100"/>
    <p:sldId id="1547" r:id="rId101"/>
    <p:sldId id="1358" r:id="rId102"/>
    <p:sldId id="1355" r:id="rId103"/>
    <p:sldId id="1367" r:id="rId104"/>
    <p:sldId id="1357" r:id="rId105"/>
    <p:sldId id="1359" r:id="rId106"/>
    <p:sldId id="1362" r:id="rId107"/>
    <p:sldId id="1361" r:id="rId108"/>
    <p:sldId id="1363" r:id="rId109"/>
    <p:sldId id="1364" r:id="rId110"/>
    <p:sldId id="1365" r:id="rId111"/>
    <p:sldId id="1366" r:id="rId112"/>
    <p:sldId id="1548" r:id="rId113"/>
    <p:sldId id="1368" r:id="rId114"/>
    <p:sldId id="1369" r:id="rId115"/>
    <p:sldId id="1372" r:id="rId116"/>
    <p:sldId id="1373" r:id="rId117"/>
    <p:sldId id="1375" r:id="rId118"/>
    <p:sldId id="1374" r:id="rId119"/>
    <p:sldId id="1376" r:id="rId120"/>
    <p:sldId id="1377" r:id="rId121"/>
    <p:sldId id="1549" r:id="rId122"/>
    <p:sldId id="1378" r:id="rId123"/>
    <p:sldId id="1386" r:id="rId124"/>
    <p:sldId id="1387" r:id="rId125"/>
    <p:sldId id="1388" r:id="rId126"/>
    <p:sldId id="1389" r:id="rId127"/>
    <p:sldId id="1391" r:id="rId128"/>
    <p:sldId id="1392" r:id="rId129"/>
    <p:sldId id="1390" r:id="rId130"/>
    <p:sldId id="1550" r:id="rId131"/>
    <p:sldId id="1523" r:id="rId132"/>
    <p:sldId id="1524" r:id="rId133"/>
    <p:sldId id="1525" r:id="rId134"/>
    <p:sldId id="1393" r:id="rId135"/>
    <p:sldId id="1394" r:id="rId136"/>
    <p:sldId id="1395" r:id="rId137"/>
    <p:sldId id="1396" r:id="rId138"/>
    <p:sldId id="1397" r:id="rId139"/>
    <p:sldId id="1398" r:id="rId140"/>
    <p:sldId id="1399" r:id="rId141"/>
    <p:sldId id="1400" r:id="rId142"/>
    <p:sldId id="1401" r:id="rId143"/>
    <p:sldId id="1402" r:id="rId144"/>
    <p:sldId id="1403" r:id="rId145"/>
    <p:sldId id="1551" r:id="rId146"/>
    <p:sldId id="1406" r:id="rId147"/>
    <p:sldId id="1553" r:id="rId148"/>
    <p:sldId id="1552" r:id="rId149"/>
    <p:sldId id="1407" r:id="rId150"/>
    <p:sldId id="1408" r:id="rId151"/>
    <p:sldId id="1420" r:id="rId152"/>
    <p:sldId id="1409" r:id="rId153"/>
    <p:sldId id="1410" r:id="rId154"/>
    <p:sldId id="1411" r:id="rId155"/>
    <p:sldId id="1412" r:id="rId156"/>
    <p:sldId id="1413" r:id="rId157"/>
    <p:sldId id="1414" r:id="rId158"/>
    <p:sldId id="1422" r:id="rId159"/>
    <p:sldId id="1423" r:id="rId160"/>
    <p:sldId id="1424" r:id="rId161"/>
    <p:sldId id="1415" r:id="rId162"/>
    <p:sldId id="1416" r:id="rId163"/>
    <p:sldId id="1417" r:id="rId164"/>
    <p:sldId id="1418" r:id="rId165"/>
    <p:sldId id="1419" r:id="rId166"/>
    <p:sldId id="1421" r:id="rId167"/>
    <p:sldId id="1517" r:id="rId168"/>
    <p:sldId id="1518" r:id="rId169"/>
    <p:sldId id="1519" r:id="rId170"/>
    <p:sldId id="1520" r:id="rId171"/>
    <p:sldId id="1521" r:id="rId172"/>
    <p:sldId id="1522" r:id="rId173"/>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a:srgbClr val="0000CC"/>
    <a:srgbClr val="FFFF99"/>
    <a:srgbClr val="FFCC99"/>
    <a:srgbClr val="FFCC66"/>
    <a:srgbClr val="FF0701"/>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1215" autoAdjust="0"/>
  </p:normalViewPr>
  <p:slideViewPr>
    <p:cSldViewPr>
      <p:cViewPr>
        <p:scale>
          <a:sx n="75" d="100"/>
          <a:sy n="75" d="100"/>
        </p:scale>
        <p:origin x="-2652"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lienbildplatzhalter 1"/>
          <p:cNvSpPr>
            <a:spLocks noGrp="1" noRot="1" noChangeAspect="1" noTextEdit="1"/>
          </p:cNvSpPr>
          <p:nvPr>
            <p:ph type="sldImg"/>
          </p:nvPr>
        </p:nvSpPr>
        <p:spPr>
          <a:ln/>
        </p:spPr>
      </p:sp>
      <p:sp>
        <p:nvSpPr>
          <p:cNvPr id="162819" name="Notizenplatzhalter 2"/>
          <p:cNvSpPr>
            <a:spLocks noGrp="1"/>
          </p:cNvSpPr>
          <p:nvPr>
            <p:ph type="body" idx="1"/>
          </p:nvPr>
        </p:nvSpPr>
        <p:spPr>
          <a:noFill/>
        </p:spPr>
        <p:txBody>
          <a:bodyPr/>
          <a:lstStyle/>
          <a:p>
            <a:pPr defTabSz="912961">
              <a:defRPr/>
            </a:pPr>
            <a:endParaRPr lang="de-DE" dirty="0" smtClean="0"/>
          </a:p>
        </p:txBody>
      </p:sp>
      <p:sp>
        <p:nvSpPr>
          <p:cNvPr id="162820"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99899484-1492-463B-9D05-BBFC0AE36F98}" type="slidenum">
              <a:rPr lang="de-DE" sz="1200"/>
              <a:pPr/>
              <a:t>43</a:t>
            </a:fld>
            <a:endParaRPr 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p:spPr>
        <p:txBody>
          <a:bodyPr/>
          <a:lstStyle/>
          <a:p>
            <a:endParaRPr lang="de-DE" dirty="0" smtClean="0"/>
          </a:p>
        </p:txBody>
      </p:sp>
      <p:sp>
        <p:nvSpPr>
          <p:cNvPr id="161796"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A99D50DD-8A9D-4D3A-8A42-EB5AB93CCF6D}" type="slidenum">
              <a:rPr lang="de-DE" sz="1200"/>
              <a:pPr/>
              <a:t>44</a:t>
            </a:fld>
            <a:endParaRPr 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45</a:t>
            </a:fld>
            <a:endParaRPr 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46</a:t>
            </a:fld>
            <a:endParaRPr 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47</a:t>
            </a:fld>
            <a:endParaRPr 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A9A04F2-2F6B-4C19-B887-B45E3F06F2A1}" type="slidenum">
              <a:rPr lang="de-DE" smtClean="0"/>
              <a:pPr>
                <a:defRPr/>
              </a:pPr>
              <a:t>69</a:t>
            </a:fld>
            <a:endParaRPr lang="de-DE"/>
          </a:p>
        </p:txBody>
      </p:sp>
    </p:spTree>
    <p:extLst>
      <p:ext uri="{BB962C8B-B14F-4D97-AF65-F5344CB8AC3E}">
        <p14:creationId xmlns:p14="http://schemas.microsoft.com/office/powerpoint/2010/main" val="343614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89</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95</a:t>
            </a:fld>
            <a:endParaRPr lang="de-DE" altLang="de-DE"/>
          </a:p>
        </p:txBody>
      </p:sp>
    </p:spTree>
    <p:extLst>
      <p:ext uri="{BB962C8B-B14F-4D97-AF65-F5344CB8AC3E}">
        <p14:creationId xmlns:p14="http://schemas.microsoft.com/office/powerpoint/2010/main" val="120436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127</a:t>
            </a:fld>
            <a:endParaRPr lang="de-DE" altLang="de-DE"/>
          </a:p>
        </p:txBody>
      </p:sp>
    </p:spTree>
    <p:extLst>
      <p:ext uri="{BB962C8B-B14F-4D97-AF65-F5344CB8AC3E}">
        <p14:creationId xmlns:p14="http://schemas.microsoft.com/office/powerpoint/2010/main" val="307402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131</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3</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133</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lienbildplatzhalter 1"/>
          <p:cNvSpPr>
            <a:spLocks noGrp="1" noRot="1" noChangeAspect="1" noTextEdit="1"/>
          </p:cNvSpPr>
          <p:nvPr>
            <p:ph type="sldImg"/>
          </p:nvPr>
        </p:nvSpPr>
        <p:spPr>
          <a:ln/>
        </p:spPr>
      </p:sp>
      <p:sp>
        <p:nvSpPr>
          <p:cNvPr id="174083" name="Notizenplatzhalter 2"/>
          <p:cNvSpPr>
            <a:spLocks noGrp="1"/>
          </p:cNvSpPr>
          <p:nvPr>
            <p:ph type="body" idx="1"/>
          </p:nvPr>
        </p:nvSpPr>
        <p:spPr>
          <a:noFill/>
        </p:spPr>
        <p:txBody>
          <a:bodyPr/>
          <a:lstStyle/>
          <a:p>
            <a:endParaRPr lang="de-DE" dirty="0" smtClean="0"/>
          </a:p>
        </p:txBody>
      </p:sp>
      <p:sp>
        <p:nvSpPr>
          <p:cNvPr id="17408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F782905-726E-4561-BA27-B6277ADEAE52}" type="slidenum">
              <a:rPr lang="de-DE" sz="1200"/>
              <a:pPr/>
              <a:t>167</a:t>
            </a:fld>
            <a:endParaRPr lang="de-D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lienbildplatzhalter 1"/>
          <p:cNvSpPr>
            <a:spLocks noGrp="1" noRot="1" noChangeAspect="1" noTextEdit="1"/>
          </p:cNvSpPr>
          <p:nvPr>
            <p:ph type="sldImg"/>
          </p:nvPr>
        </p:nvSpPr>
        <p:spPr>
          <a:ln/>
        </p:spPr>
      </p:sp>
      <p:sp>
        <p:nvSpPr>
          <p:cNvPr id="175107" name="Notizenplatzhalter 2"/>
          <p:cNvSpPr>
            <a:spLocks noGrp="1"/>
          </p:cNvSpPr>
          <p:nvPr>
            <p:ph type="body" idx="1"/>
          </p:nvPr>
        </p:nvSpPr>
        <p:spPr>
          <a:noFill/>
        </p:spPr>
        <p:txBody>
          <a:bodyPr/>
          <a:lstStyle/>
          <a:p>
            <a:endParaRPr lang="de-DE" dirty="0" smtClean="0"/>
          </a:p>
        </p:txBody>
      </p:sp>
      <p:sp>
        <p:nvSpPr>
          <p:cNvPr id="175108"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C377E0D5-31CC-4CF4-B237-64B85AB7F98C}" type="slidenum">
              <a:rPr lang="de-DE" sz="1200"/>
              <a:pPr/>
              <a:t>168</a:t>
            </a:fld>
            <a:endParaRPr 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a:ln/>
        </p:spPr>
      </p:sp>
      <p:sp>
        <p:nvSpPr>
          <p:cNvPr id="128003" name="Notizenplatzhalter 2"/>
          <p:cNvSpPr>
            <a:spLocks noGrp="1"/>
          </p:cNvSpPr>
          <p:nvPr>
            <p:ph type="body" idx="1"/>
          </p:nvPr>
        </p:nvSpPr>
        <p:spPr>
          <a:noFill/>
        </p:spPr>
        <p:txBody>
          <a:bodyPr/>
          <a:lstStyle/>
          <a:p>
            <a:endParaRPr lang="de-DE" dirty="0" smtClean="0"/>
          </a:p>
        </p:txBody>
      </p:sp>
      <p:sp>
        <p:nvSpPr>
          <p:cNvPr id="12800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2BE58D33-B8C0-4A4A-96EA-DA5E59EEF07E}" type="slidenum">
              <a:rPr lang="de-DE" sz="1200"/>
              <a:pPr/>
              <a:t>169</a:t>
            </a:fld>
            <a:endParaRPr 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a:ln/>
        </p:spPr>
      </p:sp>
      <p:sp>
        <p:nvSpPr>
          <p:cNvPr id="130051" name="Notizenplatzhalter 2"/>
          <p:cNvSpPr>
            <a:spLocks noGrp="1"/>
          </p:cNvSpPr>
          <p:nvPr>
            <p:ph type="body" idx="1"/>
          </p:nvPr>
        </p:nvSpPr>
        <p:spPr>
          <a:noFill/>
        </p:spPr>
        <p:txBody>
          <a:bodyPr/>
          <a:lstStyle/>
          <a:p>
            <a:endParaRPr lang="de-DE" dirty="0" smtClean="0"/>
          </a:p>
        </p:txBody>
      </p:sp>
      <p:sp>
        <p:nvSpPr>
          <p:cNvPr id="130052"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54DDE6E6-FB9D-47AF-BB1E-503C838C815F}" type="slidenum">
              <a:rPr lang="de-DE" sz="1200"/>
              <a:pPr/>
              <a:t>170</a:t>
            </a:fld>
            <a:endParaRPr 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a:ln/>
        </p:spPr>
      </p:sp>
      <p:sp>
        <p:nvSpPr>
          <p:cNvPr id="131075" name="Notizenplatzhalter 2"/>
          <p:cNvSpPr>
            <a:spLocks noGrp="1"/>
          </p:cNvSpPr>
          <p:nvPr>
            <p:ph type="body" idx="1"/>
          </p:nvPr>
        </p:nvSpPr>
        <p:spPr>
          <a:noFill/>
        </p:spPr>
        <p:txBody>
          <a:bodyPr/>
          <a:lstStyle/>
          <a:p>
            <a:r>
              <a:rPr lang="de-DE" dirty="0" smtClean="0"/>
              <a:t>Maßgebend</a:t>
            </a:r>
            <a:r>
              <a:rPr lang="de-DE" baseline="0" dirty="0" smtClean="0"/>
              <a:t> für die Größe einer einzelnen Zelle ist die minimale Linienbreite der eingesetzten Technologie.</a:t>
            </a:r>
          </a:p>
          <a:p>
            <a:r>
              <a:rPr lang="de-DE" baseline="0" dirty="0" smtClean="0"/>
              <a:t>Als Maß wird die Anzahl der benötigten Strukturquadrate angegeben. Diese Angabe ist so gewählt, dass beim Integrieren der Zellen auf dem Chip der Abstand zu benachbarten Zellen mit berücksichtigt wird.</a:t>
            </a:r>
          </a:p>
          <a:p>
            <a:r>
              <a:rPr lang="de-DE" baseline="0" dirty="0" smtClean="0"/>
              <a:t>Damit ergäbe sich für eine Zelle mit der Fläche F</a:t>
            </a:r>
            <a:r>
              <a:rPr lang="de-DE" baseline="30000" dirty="0" smtClean="0"/>
              <a:t>2</a:t>
            </a:r>
            <a:r>
              <a:rPr lang="de-DE" baseline="0" dirty="0" smtClean="0"/>
              <a:t> eine Anzahl von 4 Strukturquadraten, da mindesten eine Linienbreite Abstand zu den Nachbarzellen eingehalten werden muss.</a:t>
            </a:r>
            <a:endParaRPr lang="de-DE" dirty="0" smtClean="0"/>
          </a:p>
        </p:txBody>
      </p:sp>
      <p:sp>
        <p:nvSpPr>
          <p:cNvPr id="131076"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CDE8DDD-6538-499B-9985-00A3B7D0856B}" type="slidenum">
              <a:rPr lang="de-DE" sz="1200"/>
              <a:pPr/>
              <a:t>171</a:t>
            </a:fld>
            <a:endParaRPr 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bildplatzhalter 1"/>
          <p:cNvSpPr>
            <a:spLocks noGrp="1" noRot="1" noChangeAspect="1" noTextEdit="1"/>
          </p:cNvSpPr>
          <p:nvPr>
            <p:ph type="sldImg"/>
          </p:nvPr>
        </p:nvSpPr>
        <p:spPr>
          <a:ln/>
        </p:spPr>
      </p:sp>
      <p:sp>
        <p:nvSpPr>
          <p:cNvPr id="132099" name="Notizenplatzhalter 2"/>
          <p:cNvSpPr>
            <a:spLocks noGrp="1"/>
          </p:cNvSpPr>
          <p:nvPr>
            <p:ph type="body" idx="1"/>
          </p:nvPr>
        </p:nvSpPr>
        <p:spPr>
          <a:noFill/>
        </p:spPr>
        <p:txBody>
          <a:bodyPr/>
          <a:lstStyle/>
          <a:p>
            <a:r>
              <a:rPr lang="de-DE" dirty="0" smtClean="0"/>
              <a:t>Typische Zahlen</a:t>
            </a:r>
            <a:r>
              <a:rPr lang="de-DE" baseline="0" dirty="0" smtClean="0"/>
              <a:t> für unterschiedliche Speichertypen sind hier aufgelistet.</a:t>
            </a:r>
            <a:endParaRPr lang="de-DE" dirty="0" smtClean="0"/>
          </a:p>
        </p:txBody>
      </p:sp>
      <p:sp>
        <p:nvSpPr>
          <p:cNvPr id="132100"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69347B30-4546-42FA-83CD-617568C16BAE}" type="slidenum">
              <a:rPr lang="de-DE" sz="1200"/>
              <a:pPr/>
              <a:t>172</a:t>
            </a:fld>
            <a:endParaRPr 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4</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9289050C-CC6F-4342-8EED-15E6845D66DA}" type="slidenum">
              <a:rPr lang="de-DE" sz="1200"/>
              <a:pPr/>
              <a:t>5</a:t>
            </a:fld>
            <a:endParaRPr 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6</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7</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31</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32</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33</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29658" y="6553200"/>
            <a:ext cx="2117888" cy="276999"/>
          </a:xfrm>
          <a:prstGeom prst="rect">
            <a:avLst/>
          </a:prstGeom>
          <a:noFill/>
        </p:spPr>
        <p:txBody>
          <a:bodyPr wrap="none" rtlCol="0">
            <a:spAutoFit/>
          </a:bodyPr>
          <a:lstStyle/>
          <a:p>
            <a:r>
              <a:rPr lang="de-DE" sz="1200" dirty="0" smtClean="0"/>
              <a:t>Design digitaler Schaltkreise</a:t>
            </a:r>
            <a:endParaRPr lang="de-DE" sz="1200" dirty="0"/>
          </a:p>
        </p:txBody>
      </p:sp>
      <p:pic>
        <p:nvPicPr>
          <p:cNvPr id="299011" name="Picture 3" descr="C:\Users\ivan\Desktop\logos\Logo_KIT_v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hyperlink" Target="http://www.differencebetween.net/language/words-language/difference-between-media-and-mediu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differencebetween.net/business/planning-activities/difference-between-testing-and-quality-assurance/"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s://de.wikipedia.org/wiki/Flash-Speicher#cite_note-Benz_2006_23-3" TargetMode="External"/><Relationship Id="rId3" Type="http://schemas.openxmlformats.org/officeDocument/2006/relationships/hyperlink" Target="https://de.wikipedia.org/wiki/Tunneleffekt" TargetMode="External"/><Relationship Id="rId7" Type="http://schemas.openxmlformats.org/officeDocument/2006/relationships/hyperlink" Target="https://de.wikipedia.org/wiki/Endurance_(NVRA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e.wikipedia.org/wiki/Datenwort" TargetMode="External"/><Relationship Id="rId5" Type="http://schemas.openxmlformats.org/officeDocument/2006/relationships/hyperlink" Target="https://de.wikipedia.org/wiki/Byte" TargetMode="External"/><Relationship Id="rId4" Type="http://schemas.openxmlformats.org/officeDocument/2006/relationships/hyperlink" Target="https://de.wikipedia.org/wiki/Quantenmechanik" TargetMode="External"/><Relationship Id="rId9" Type="http://schemas.openxmlformats.org/officeDocument/2006/relationships/hyperlink" Target="https://de.wikipedia.org/wiki/Retention_(NVRAM)"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e.wikipedia.org/wiki/Schranke" TargetMode="External"/><Relationship Id="rId3" Type="http://schemas.openxmlformats.org/officeDocument/2006/relationships/hyperlink" Target="https://de.wikipedia.org/wiki/DVD" TargetMode="External"/><Relationship Id="rId7" Type="http://schemas.openxmlformats.org/officeDocument/2006/relationships/hyperlink" Target="https://de.wikipedia.org/wiki/USB"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de.wikipedia.org/wiki/Lebensdauer_(Technik)" TargetMode="External"/><Relationship Id="rId5" Type="http://schemas.openxmlformats.org/officeDocument/2006/relationships/hyperlink" Target="https://de.wikipedia.org/wiki/Head-Crash" TargetMode="External"/><Relationship Id="rId4" Type="http://schemas.openxmlformats.org/officeDocument/2006/relationships/hyperlink" Target="https://de.wikipedia.org/wiki/Blu-ray_Disc"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hyperlink" Target="https://en.wikipedia.org/wiki/Electron" TargetMode="External"/><Relationship Id="rId2" Type="http://schemas.openxmlformats.org/officeDocument/2006/relationships/hyperlink" Target="https://en.wikipedia.org/wiki/Ferroelectric_RAM"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de.wikipedia.org/wiki/Bariumtitanat" TargetMode="External"/><Relationship Id="rId7" Type="http://schemas.openxmlformats.org/officeDocument/2006/relationships/hyperlink" Target="https://de.wikipedia.org/wiki/Elektrische_Feldst%C3%A4rke" TargetMode="External"/><Relationship Id="rId2" Type="http://schemas.openxmlformats.org/officeDocument/2006/relationships/hyperlink" Target="https://en.wikipedia.org/wiki/Ferroelectric_RAM" TargetMode="External"/><Relationship Id="rId1" Type="http://schemas.openxmlformats.org/officeDocument/2006/relationships/slideLayout" Target="../slideLayouts/slideLayout2.xml"/><Relationship Id="rId6" Type="http://schemas.openxmlformats.org/officeDocument/2006/relationships/hyperlink" Target="https://de.wikipedia.org/wiki/Permittivit%C3%A4t" TargetMode="External"/><Relationship Id="rId5" Type="http://schemas.openxmlformats.org/officeDocument/2006/relationships/hyperlink" Target="https://de.wikipedia.org/wiki/Hystereseschleife" TargetMode="External"/><Relationship Id="rId4" Type="http://schemas.openxmlformats.org/officeDocument/2006/relationships/hyperlink" Target="https://de.wikipedia.org/wiki/Ferroelektrikum"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wikipedia.org/wiki/Random_Access_Memory"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Design digitaler Schaltkreise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a:t>
            </a:fld>
            <a:endParaRPr lang="de-DE" altLang="de-DE"/>
          </a:p>
        </p:txBody>
      </p:sp>
    </p:spTree>
    <p:extLst>
      <p:ext uri="{BB962C8B-B14F-4D97-AF65-F5344CB8AC3E}">
        <p14:creationId xmlns:p14="http://schemas.microsoft.com/office/powerpoint/2010/main" val="222342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uppieren 19"/>
          <p:cNvGrpSpPr/>
          <p:nvPr/>
        </p:nvGrpSpPr>
        <p:grpSpPr>
          <a:xfrm>
            <a:off x="4419600" y="2971800"/>
            <a:ext cx="1828800" cy="2590800"/>
            <a:chOff x="4419600" y="2971800"/>
            <a:chExt cx="1828800" cy="2590800"/>
          </a:xfrm>
        </p:grpSpPr>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9" name="Gruppieren 128"/>
          <p:cNvGrpSpPr/>
          <p:nvPr/>
        </p:nvGrpSpPr>
        <p:grpSpPr>
          <a:xfrm flipH="1">
            <a:off x="1981200" y="2971800"/>
            <a:ext cx="1828800" cy="2590800"/>
            <a:chOff x="4419600" y="2971800"/>
            <a:chExt cx="1828800" cy="2590800"/>
          </a:xfrm>
        </p:grpSpPr>
        <p:cxnSp>
          <p:nvCxnSpPr>
            <p:cNvPr id="130" name="Gerade Verbindung 129"/>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5400000">
              <a:off x="5334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838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1</a:t>
            </a:r>
            <a:br>
              <a:rPr lang="de-DE" altLang="de-DE" dirty="0" smtClean="0"/>
            </a:br>
            <a:r>
              <a:rPr lang="en-US" dirty="0" smtClean="0"/>
              <a:t>Erase </a:t>
            </a:r>
            <a:r>
              <a:rPr lang="en-US" dirty="0"/>
              <a:t>and program based on tunnel effect</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100</a:t>
            </a:fld>
            <a:endParaRPr lang="de-DE" altLang="de-DE"/>
          </a:p>
        </p:txBody>
      </p:sp>
    </p:spTree>
    <p:extLst>
      <p:ext uri="{BB962C8B-B14F-4D97-AF65-F5344CB8AC3E}">
        <p14:creationId xmlns:p14="http://schemas.microsoft.com/office/powerpoint/2010/main" val="34618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EEPROM (erase and program based on tunnel effect)</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101</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260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102</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253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103</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bgerundetes Rechteck 76"/>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Abgerundetes Rechteck 77"/>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8712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104</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Abgerundetes Rechteck 77"/>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3" name="Gerade Verbindung 82"/>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3962400" y="1600200"/>
            <a:ext cx="798617" cy="276999"/>
          </a:xfrm>
          <a:prstGeom prst="rect">
            <a:avLst/>
          </a:prstGeom>
          <a:noFill/>
        </p:spPr>
        <p:txBody>
          <a:bodyPr wrap="none" rtlCol="0">
            <a:spAutoFit/>
          </a:bodyPr>
          <a:lstStyle/>
          <a:p>
            <a:r>
              <a:rPr lang="de-DE" dirty="0" smtClean="0"/>
              <a:t>Not </a:t>
            </a:r>
            <a:r>
              <a:rPr lang="de-DE" dirty="0" err="1" smtClean="0"/>
              <a:t>used</a:t>
            </a:r>
            <a:endParaRPr lang="de-DE" dirty="0"/>
          </a:p>
        </p:txBody>
      </p:sp>
      <p:sp>
        <p:nvSpPr>
          <p:cNvPr id="4" name="Ellipse 3"/>
          <p:cNvSpPr/>
          <p:nvPr/>
        </p:nvSpPr>
        <p:spPr bwMode="auto">
          <a:xfrm>
            <a:off x="18288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32766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18288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32766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p:nvPr/>
        </p:nvCxnSpPr>
        <p:spPr bwMode="auto">
          <a:xfrm flipH="1">
            <a:off x="24384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mit Pfeil 87"/>
          <p:cNvCxnSpPr/>
          <p:nvPr/>
        </p:nvCxnSpPr>
        <p:spPr bwMode="auto">
          <a:xfrm flipH="1">
            <a:off x="38862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p:nvPr/>
        </p:nvCxnSpPr>
        <p:spPr bwMode="auto">
          <a:xfrm flipH="1">
            <a:off x="38862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mit Pfeil 89"/>
          <p:cNvCxnSpPr/>
          <p:nvPr/>
        </p:nvCxnSpPr>
        <p:spPr bwMode="auto">
          <a:xfrm flipH="1">
            <a:off x="24384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845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105</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9049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106</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mit Pfeil 6"/>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81" name="Gerade Verbindung mit Pfeil 80"/>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feld 81"/>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72860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107</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2" name="Gerade Verbindung mit Pfeil 81"/>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feld 82"/>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6" name="Gerade Verbindung mit Pfeil 5"/>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308645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108</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8520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109</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Abgerundetes Rechteck 13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bgerundetes Rechteck 163"/>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5" name="Gerade Verbindung mit Pfeil 164"/>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feld 16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34135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3919953" y="3810000"/>
            <a:ext cx="269626" cy="276999"/>
          </a:xfrm>
          <a:prstGeom prst="rect">
            <a:avLst/>
          </a:prstGeom>
          <a:noFill/>
        </p:spPr>
        <p:txBody>
          <a:bodyPr wrap="none" rtlCol="0">
            <a:spAutoFit/>
          </a:bodyPr>
          <a:lstStyle/>
          <a:p>
            <a:r>
              <a:rPr lang="de-DE" dirty="0" smtClean="0"/>
              <a:t>1</a:t>
            </a:r>
            <a:endParaRPr lang="de-DE" dirty="0"/>
          </a:p>
        </p:txBody>
      </p:sp>
      <p:sp>
        <p:nvSpPr>
          <p:cNvPr id="74" name="Textfeld 73"/>
          <p:cNvSpPr txBox="1"/>
          <p:nvPr/>
        </p:nvSpPr>
        <p:spPr>
          <a:xfrm>
            <a:off x="4495800" y="4191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92627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110</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Abgerundetes Rechteck 100"/>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4" name="Gerade Verbindung mit Pfeil 103"/>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feld 10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150962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111</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2716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2</a:t>
            </a:r>
            <a:br>
              <a:rPr lang="de-DE" altLang="de-DE" dirty="0" smtClean="0"/>
            </a:br>
            <a:r>
              <a:rPr lang="en-US" dirty="0" smtClean="0"/>
              <a:t>Erase </a:t>
            </a:r>
            <a:r>
              <a:rPr lang="en-US" dirty="0"/>
              <a:t>based on tunnel effect, program based on hot carriers injection</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112</a:t>
            </a:fld>
            <a:endParaRPr lang="de-DE" altLang="de-DE"/>
          </a:p>
        </p:txBody>
      </p:sp>
    </p:spTree>
    <p:extLst>
      <p:ext uri="{BB962C8B-B14F-4D97-AF65-F5344CB8AC3E}">
        <p14:creationId xmlns:p14="http://schemas.microsoft.com/office/powerpoint/2010/main" val="328190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113</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8784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114</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1390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115</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19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116</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633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117</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697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118</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89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119</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Abgerundetes Rechteck 83"/>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5" name="Gerade Verbindung 84"/>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83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953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120</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bgerundetes Rechteck 8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84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3</a:t>
            </a:r>
            <a:br>
              <a:rPr lang="de-DE" altLang="de-DE" dirty="0" smtClean="0"/>
            </a:br>
            <a:r>
              <a:rPr lang="de-DE" dirty="0"/>
              <a:t>1 Transistor 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121</a:t>
            </a:fld>
            <a:endParaRPr lang="de-DE" altLang="de-DE"/>
          </a:p>
        </p:txBody>
      </p:sp>
    </p:spTree>
    <p:extLst>
      <p:ext uri="{BB962C8B-B14F-4D97-AF65-F5344CB8AC3E}">
        <p14:creationId xmlns:p14="http://schemas.microsoft.com/office/powerpoint/2010/main" val="7010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122</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47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123</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8467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124</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5866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125</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6759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126</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743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127</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339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128</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bgerundetes Rechteck 8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264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129</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bgerundetes Rechteck 7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4860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62"/>
          <p:cNvSpPr txBox="1"/>
          <p:nvPr/>
        </p:nvSpPr>
        <p:spPr>
          <a:xfrm>
            <a:off x="6248400" y="3581400"/>
            <a:ext cx="269626" cy="276999"/>
          </a:xfrm>
          <a:prstGeom prst="rect">
            <a:avLst/>
          </a:prstGeom>
          <a:noFill/>
        </p:spPr>
        <p:txBody>
          <a:bodyPr wrap="none" rtlCol="0">
            <a:spAutoFit/>
          </a:bodyPr>
          <a:lstStyle/>
          <a:p>
            <a:r>
              <a:rPr lang="de-DE" dirty="0" smtClean="0"/>
              <a:t>1</a:t>
            </a:r>
            <a:endParaRPr lang="de-DE" dirty="0"/>
          </a:p>
        </p:txBody>
      </p:sp>
      <p:sp>
        <p:nvSpPr>
          <p:cNvPr id="64" name="Textfeld 63"/>
          <p:cNvSpPr txBox="1"/>
          <p:nvPr/>
        </p:nvSpPr>
        <p:spPr>
          <a:xfrm>
            <a:off x="1676400" y="3429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411701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FLASH Speicher</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130</a:t>
            </a:fld>
            <a:endParaRPr lang="de-DE" altLang="de-DE"/>
          </a:p>
        </p:txBody>
      </p:sp>
    </p:spTree>
    <p:extLst>
      <p:ext uri="{BB962C8B-B14F-4D97-AF65-F5344CB8AC3E}">
        <p14:creationId xmlns:p14="http://schemas.microsoft.com/office/powerpoint/2010/main" val="52792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5078313"/>
          </a:xfrm>
          <a:prstGeom prst="rect">
            <a:avLst/>
          </a:prstGeom>
          <a:noFill/>
        </p:spPr>
        <p:txBody>
          <a:bodyPr wrap="square" rtlCol="0">
            <a:spAutoFit/>
          </a:bodyPr>
          <a:lstStyle/>
          <a:p>
            <a:pPr algn="l"/>
            <a:r>
              <a:rPr lang="en-US" dirty="0"/>
              <a:t>Flash is a very popular term when it comes to storage </a:t>
            </a:r>
            <a:r>
              <a:rPr lang="en-US" dirty="0">
                <a:hlinkClick r:id="rId3" tooltip="MEDIA VS MEDIUM"/>
              </a:rPr>
              <a:t>media</a:t>
            </a:r>
            <a:r>
              <a:rPr lang="en-US" dirty="0"/>
              <a:t> as it is used by portable devices like phones, tablets, and media players. </a:t>
            </a:r>
            <a:r>
              <a:rPr lang="en-US" b="1" dirty="0"/>
              <a:t>Flash actually is an offspring of EEPROM</a:t>
            </a:r>
            <a:r>
              <a:rPr lang="en-US" dirty="0"/>
              <a:t>, which stands for Electrically Erasable Programmable Read-Only Memory. </a:t>
            </a:r>
            <a:r>
              <a:rPr lang="en-US" dirty="0">
                <a:solidFill>
                  <a:srgbClr val="FF0000"/>
                </a:solidFill>
              </a:rPr>
              <a:t>The main difference between EEPROM and Flash is the type of logic gates that they use. While EEPROM uses the faster NOR (a combination of Not and OR), Flash uses the slower NAND (Not and AND) type.</a:t>
            </a:r>
            <a:r>
              <a:rPr lang="en-US" dirty="0"/>
              <a:t> The NOR type is a lot faster than the NAND type but there is the matter of affordability as the former is significantly more expensive than the NAND type</a:t>
            </a:r>
            <a:r>
              <a:rPr lang="en-US" dirty="0" smtClean="0"/>
              <a:t>.</a:t>
            </a:r>
            <a:endParaRPr lang="en-US" dirty="0"/>
          </a:p>
          <a:p>
            <a:pPr algn="l"/>
            <a:r>
              <a:rPr lang="en-US" dirty="0"/>
              <a:t>Another advantage of EEPROM over Flash is in how you can access and erase the stored data. EEPROM can access and erase the data byte-wise or a byte at a time. In comparison, Flash can only do so block-wise. In order to simplify the whole thing, individual bytes are grouped into a smaller number of blocks, which can have thousands of bytes in each block. This is a bit problematic when you only want to read or write to a single byte at a time; which is what’s typically needed in executing the code of a program. This is a reason why Flash cannot be used in electronic circuits that require byte-wise access to data. Data in Flash can also be executed, but it needs to be read as a whole and loaded into RAM beforehand. </a:t>
            </a:r>
            <a:endParaRPr lang="en-US" dirty="0" smtClean="0"/>
          </a:p>
          <a:p>
            <a:pPr algn="l"/>
            <a:r>
              <a:rPr lang="en-US" dirty="0"/>
              <a:t>EEPROM was designed to be read a lot more than it is written. This is in-line with programming for electronic circuits where you write to the chip a number of times while </a:t>
            </a:r>
            <a:r>
              <a:rPr lang="en-US" dirty="0">
                <a:hlinkClick r:id="rId4" tooltip="TESTING VS QUALITY ASSURANCE"/>
              </a:rPr>
              <a:t>testing</a:t>
            </a:r>
            <a:r>
              <a:rPr lang="en-US" dirty="0"/>
              <a:t> the program. Then, it is stored for good, only to be read every time the data is needed. This is not very suitable for storage media where data is routinely written and read</a:t>
            </a:r>
            <a:r>
              <a:rPr lang="en-US" dirty="0" smtClean="0"/>
              <a:t>.</a:t>
            </a:r>
          </a:p>
          <a:p>
            <a:pPr algn="l"/>
            <a:r>
              <a:rPr lang="en-US" dirty="0"/>
              <a:t>In typical use, Flash is used mainly to refer to storage media and can range anywhere from a GB to hundreds of GB. In contrast, EEPROM is usually reserved for permanent code storage in electronic chips. Typical values range from kilobytes to a couple of megabytes.</a:t>
            </a:r>
            <a:br>
              <a:rPr lang="en-US" dirty="0"/>
            </a:br>
            <a:r>
              <a:rPr lang="en-US" dirty="0"/>
              <a:t>Summary:</a:t>
            </a:r>
          </a:p>
          <a:p>
            <a:pPr algn="l"/>
            <a:r>
              <a:rPr lang="en-US" b="1" dirty="0"/>
              <a:t>1.Flash is just one type of EEPROM</a:t>
            </a:r>
            <a:br>
              <a:rPr lang="en-US" b="1" dirty="0"/>
            </a:br>
            <a:r>
              <a:rPr lang="en-US" b="1" dirty="0"/>
              <a:t>2.Flash uses NAND type memory while EEPROM uses NOR type</a:t>
            </a:r>
            <a:br>
              <a:rPr lang="en-US" b="1" dirty="0"/>
            </a:br>
            <a:r>
              <a:rPr lang="en-US" b="1" dirty="0"/>
              <a:t>3.Flash is block-wise erasable while EEPROM is byte-wise erasable</a:t>
            </a:r>
            <a:br>
              <a:rPr lang="en-US" b="1" dirty="0"/>
            </a:br>
            <a:r>
              <a:rPr lang="en-US" b="1" dirty="0"/>
              <a:t>4.Flash is constantly rewritten while other EEPROMs are seldom rewritten</a:t>
            </a:r>
            <a:br>
              <a:rPr lang="en-US" b="1" dirty="0"/>
            </a:br>
            <a:r>
              <a:rPr lang="en-US" b="1" dirty="0"/>
              <a:t>5.Flash is when large amounts are needed while EEPROM is used when only small amounts are </a:t>
            </a:r>
            <a:r>
              <a:rPr lang="en-US" b="1" dirty="0" smtClean="0"/>
              <a:t>needed</a:t>
            </a:r>
            <a:endParaRPr lang="de-DE" b="1"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8282005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6001643"/>
          </a:xfrm>
          <a:prstGeom prst="rect">
            <a:avLst/>
          </a:prstGeom>
          <a:noFill/>
        </p:spPr>
        <p:txBody>
          <a:bodyPr wrap="square" rtlCol="0">
            <a:spAutoFit/>
          </a:bodyPr>
          <a:lstStyle/>
          <a:p>
            <a:pPr algn="l"/>
            <a:r>
              <a:rPr lang="de-DE" dirty="0"/>
              <a:t>Der Mechanismus, der die Elektronen durch die isolierende Oxidschicht passieren lässt, wird </a:t>
            </a:r>
            <a:r>
              <a:rPr lang="de-DE" b="1" dirty="0"/>
              <a:t>Fowler-Nordheim-</a:t>
            </a:r>
            <a:r>
              <a:rPr lang="de-DE" b="1" dirty="0">
                <a:hlinkClick r:id="rId3" tooltip="Tunneleffekt"/>
              </a:rPr>
              <a:t>Tunneleffekt</a:t>
            </a:r>
            <a:r>
              <a:rPr lang="de-DE" b="1" dirty="0"/>
              <a:t> </a:t>
            </a:r>
            <a:r>
              <a:rPr lang="de-DE" dirty="0"/>
              <a:t>genannt (nach ihren ersten Erforschern), d. h. bei einem Flashspeicher handelt es sich um die Anwendung eines nur </a:t>
            </a:r>
            <a:r>
              <a:rPr lang="de-DE" dirty="0">
                <a:hlinkClick r:id="rId4" tooltip="Quantenmechanik"/>
              </a:rPr>
              <a:t>quantenmechanisch</a:t>
            </a:r>
            <a:r>
              <a:rPr lang="de-DE" dirty="0"/>
              <a:t> deutbaren Effekts. Um die Wahrscheinlichkeit, dass Elektronen zum Floating-Gate tunneln, zu erhöhen, wird oft das Verfahren </a:t>
            </a:r>
            <a:r>
              <a:rPr lang="de-DE" b="1" dirty="0"/>
              <a:t>CHE (engl. </a:t>
            </a:r>
            <a:r>
              <a:rPr lang="de-DE" b="1" i="1" dirty="0" err="1"/>
              <a:t>channel</a:t>
            </a:r>
            <a:r>
              <a:rPr lang="de-DE" b="1" i="1" dirty="0"/>
              <a:t> </a:t>
            </a:r>
            <a:r>
              <a:rPr lang="de-DE" b="1" i="1" dirty="0" err="1"/>
              <a:t>hot</a:t>
            </a:r>
            <a:r>
              <a:rPr lang="de-DE" b="1" i="1" dirty="0"/>
              <a:t> </a:t>
            </a:r>
            <a:r>
              <a:rPr lang="de-DE" b="1" i="1" dirty="0" err="1"/>
              <a:t>electron</a:t>
            </a:r>
            <a:r>
              <a:rPr lang="de-DE" b="1" dirty="0"/>
              <a:t>) </a:t>
            </a:r>
            <a:r>
              <a:rPr lang="de-DE" dirty="0"/>
              <a:t>verwendet: Die Elektronen werden durch Anlegen einer Spannung über dem Kanal, also zwischen Drain und Source, beschleunigt und dadurch auf ein höheres Energieniveau (daher engl. </a:t>
            </a:r>
            <a:r>
              <a:rPr lang="de-DE" i="1" dirty="0" err="1"/>
              <a:t>hot</a:t>
            </a:r>
            <a:r>
              <a:rPr lang="de-DE" dirty="0"/>
              <a:t>) gehoben, wodurch sie schon bei geringeren Spannungen (typischerweise 10 V) zwischen Gate und Kanal zum Floating-Gate tunneln</a:t>
            </a:r>
            <a:r>
              <a:rPr lang="de-DE" dirty="0" smtClean="0"/>
              <a:t>.</a:t>
            </a:r>
          </a:p>
          <a:p>
            <a:pPr algn="l"/>
            <a:r>
              <a:rPr lang="de-DE" dirty="0"/>
              <a:t>Ein Flash-Speicher besteht aus einer bestimmten, von der Speichergröße abhängigen Anzahl einzelner Speicherelemente. Die </a:t>
            </a:r>
            <a:r>
              <a:rPr lang="de-DE" dirty="0">
                <a:hlinkClick r:id="rId5" tooltip="Byte"/>
              </a:rPr>
              <a:t>Bytes</a:t>
            </a:r>
            <a:r>
              <a:rPr lang="de-DE" dirty="0"/>
              <a:t> oder </a:t>
            </a:r>
            <a:r>
              <a:rPr lang="de-DE" dirty="0">
                <a:hlinkClick r:id="rId6" tooltip="Datenwort"/>
              </a:rPr>
              <a:t>Worte</a:t>
            </a:r>
            <a:r>
              <a:rPr lang="de-DE" dirty="0"/>
              <a:t> (typisch durchaus bis 64 Bit) können einzeln adressiert werden. </a:t>
            </a:r>
            <a:r>
              <a:rPr lang="de-DE" dirty="0">
                <a:solidFill>
                  <a:srgbClr val="FF0000"/>
                </a:solidFill>
              </a:rPr>
              <a:t>Dabei können sie in einigen Architekturen auch einzeln geschrieben werden, wogegen bei anderen nur größere Datenmengen auf einmal programmiert werden können. In der Regel ist die entgegengesetzte Operation, das Löschen, aber nur in größeren Einheiten, sogenannten Sektoren (meistens ein Viertel, Achtel, Sechzehntel usw. der Gesamtspeicherkapazität) möglich</a:t>
            </a:r>
            <a:r>
              <a:rPr lang="de-DE" dirty="0" smtClean="0">
                <a:solidFill>
                  <a:srgbClr val="FF0000"/>
                </a:solidFill>
              </a:rPr>
              <a:t>.</a:t>
            </a:r>
          </a:p>
          <a:p>
            <a:pPr algn="l"/>
            <a:r>
              <a:rPr lang="de-DE" b="1" dirty="0"/>
              <a:t>Flash-Speicher haben eine begrenzte Lebensdauer, die in einer maximalen Anzahl an Löschzyklen angegeben wird (10.000 bis 100.000 Zyklen für NOR-Flash und bis zu zwei Millionen für NAND-Flash). </a:t>
            </a:r>
            <a:r>
              <a:rPr lang="de-DE" dirty="0"/>
              <a:t>Dies entspricht gleichzeitig der maximalen Anzahl Schreibzyklen, da der Speicher jeweils blockweise gelöscht werden muss, bevor er wieder beschrieben werden kann. Diese </a:t>
            </a:r>
            <a:r>
              <a:rPr lang="de-DE" dirty="0" err="1"/>
              <a:t>Zyklenzahl</a:t>
            </a:r>
            <a:r>
              <a:rPr lang="de-DE" dirty="0"/>
              <a:t> wird </a:t>
            </a:r>
            <a:r>
              <a:rPr lang="de-DE" dirty="0" err="1">
                <a:hlinkClick r:id="rId7" tooltip="Endurance (NVRAM)"/>
              </a:rPr>
              <a:t>Endurance</a:t>
            </a:r>
            <a:r>
              <a:rPr lang="de-DE" dirty="0"/>
              <a:t> (Beständigkeit) genannt. Verantwortlich für diese begrenzte Lebensdauer ist das Auftreten von Schäden in der Oxidschicht im Bereich des Floating-Gates, was das Abfließen der Ladung bewirkt.</a:t>
            </a:r>
            <a:r>
              <a:rPr lang="de-DE" baseline="30000" dirty="0">
                <a:hlinkClick r:id="rId8"/>
              </a:rPr>
              <a:t>[3]</a:t>
            </a:r>
            <a:endParaRPr lang="de-DE" dirty="0"/>
          </a:p>
          <a:p>
            <a:pPr algn="l"/>
            <a:r>
              <a:rPr lang="de-DE" dirty="0"/>
              <a:t>Eine andere wichtige Kenngröße ist die Zeit der fehlerfreien Datenhaltung, die </a:t>
            </a:r>
            <a:r>
              <a:rPr lang="de-DE" dirty="0">
                <a:hlinkClick r:id="rId9" tooltip="Retention (NVRAM)"/>
              </a:rPr>
              <a:t>Retention</a:t>
            </a:r>
            <a:r>
              <a:rPr lang="de-DE" dirty="0"/>
              <a:t>.</a:t>
            </a:r>
          </a:p>
          <a:p>
            <a:pPr algn="l"/>
            <a:r>
              <a:rPr lang="de-DE" dirty="0"/>
              <a:t>Ein weiterer Nachteil ist, dass der Schreibzugriff bei Flash-Speicher erheblich langsamer erfolgt als der Lesezugriff. Zusätzliche Verzögerungen können dadurch entstehen, dass immer nur ganze Blöcke gelöscht werden können</a:t>
            </a:r>
            <a:r>
              <a:rPr lang="de-DE" dirty="0" smtClean="0"/>
              <a:t>.</a:t>
            </a:r>
          </a:p>
          <a:p>
            <a:pPr algn="l"/>
            <a:r>
              <a:rPr lang="de-DE" dirty="0"/>
              <a:t>Der Flash-Speicher speichert seine Informationen auf dem Floating-Gate. Bei einem Löschzyklus durchtunneln die Elektronen die Oxidschicht. </a:t>
            </a:r>
            <a:r>
              <a:rPr lang="de-DE" b="1" dirty="0"/>
              <a:t>Dafür sind hohe Spannungen erforderlich. Dadurch wird bei jedem Löschvorgang die Oxidschicht, die das Floating-Gate umgibt, ein klein wenig beschädigt (Degeneration). </a:t>
            </a:r>
            <a:r>
              <a:rPr lang="de-DE" dirty="0"/>
              <a:t>Irgendwann ist die Isolation durch die Oxidschicht nicht mehr gegeben, die Elektronen bleiben nicht mehr auf dem Floating-Gate gefangen, und die auf der Speicherzelle gespeicherte Information geht verloren. Der Defekt einer einzelnen Zelle macht einen Flash-Speicher jedoch noch lange nicht unbrauchbar.</a:t>
            </a:r>
          </a:p>
          <a:p>
            <a:pPr algn="l"/>
            <a:endParaRPr lang="de-DE"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14938169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1015663"/>
          </a:xfrm>
          <a:prstGeom prst="rect">
            <a:avLst/>
          </a:prstGeom>
          <a:noFill/>
        </p:spPr>
        <p:txBody>
          <a:bodyPr wrap="square" rtlCol="0">
            <a:spAutoFit/>
          </a:bodyPr>
          <a:lstStyle/>
          <a:p>
            <a:pPr algn="l"/>
            <a:r>
              <a:rPr lang="de-DE" dirty="0"/>
              <a:t>Als nichtflüchtiges Speichermedium steht der Flash-Speicher in Konkurrenz vor allem zu Festplatten und optischen Speichern wie </a:t>
            </a:r>
            <a:r>
              <a:rPr lang="de-DE" dirty="0">
                <a:hlinkClick r:id="rId3" tooltip="DVD"/>
              </a:rPr>
              <a:t>DVDs</a:t>
            </a:r>
            <a:r>
              <a:rPr lang="de-DE" dirty="0"/>
              <a:t> und </a:t>
            </a:r>
            <a:r>
              <a:rPr lang="de-DE" dirty="0">
                <a:hlinkClick r:id="rId4" tooltip="Blu-ray Disc"/>
              </a:rPr>
              <a:t>Blu-ray-Discs</a:t>
            </a:r>
            <a:r>
              <a:rPr lang="de-DE" dirty="0"/>
              <a:t>.</a:t>
            </a:r>
          </a:p>
          <a:p>
            <a:pPr algn="l"/>
            <a:r>
              <a:rPr lang="de-DE" dirty="0"/>
              <a:t>Ein wesentlicher Vorteil liegt in der mechanischen Robustheit von Flash-Speicher. Demgegenüber sind Festplatten sehr stoßempfindlich (</a:t>
            </a:r>
            <a:r>
              <a:rPr lang="de-DE" dirty="0">
                <a:hlinkClick r:id="rId5" tooltip="Head-Crash"/>
              </a:rPr>
              <a:t>Head-Crash</a:t>
            </a:r>
            <a:r>
              <a:rPr lang="de-DE" dirty="0"/>
              <a:t>). Häufig ist die </a:t>
            </a:r>
            <a:r>
              <a:rPr lang="de-DE" dirty="0">
                <a:hlinkClick r:id="rId6" tooltip="Lebensdauer (Technik)"/>
              </a:rPr>
              <a:t>Lebensdauer</a:t>
            </a:r>
            <a:r>
              <a:rPr lang="de-DE" dirty="0"/>
              <a:t> der Steckkontakte (</a:t>
            </a:r>
            <a:r>
              <a:rPr lang="de-DE" dirty="0">
                <a:hlinkClick r:id="rId7" tooltip="USB"/>
              </a:rPr>
              <a:t>USB</a:t>
            </a:r>
            <a:r>
              <a:rPr lang="de-DE" dirty="0"/>
              <a:t>-Stecker) der </a:t>
            </a:r>
            <a:r>
              <a:rPr lang="de-DE" dirty="0">
                <a:hlinkClick r:id="rId8" tooltip="Schranke"/>
              </a:rPr>
              <a:t>limitierende Faktor</a:t>
            </a:r>
            <a:r>
              <a:rPr lang="de-DE" dirty="0"/>
              <a:t>.</a:t>
            </a:r>
            <a:endParaRPr lang="de-DE" dirty="0">
              <a:effectLst/>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20460225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Flash (http://de.slideshare.net/ruchiusha/07flash-memory-technology)</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134</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876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135</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Abgerundetes Rechteck 145"/>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26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136</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41910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41910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41910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mit Pfeil 16"/>
          <p:cNvCxnSpPr/>
          <p:nvPr/>
        </p:nvCxnSpPr>
        <p:spPr bwMode="auto">
          <a:xfrm>
            <a:off x="4267200" y="31242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4605753" y="5029200"/>
            <a:ext cx="269626" cy="276999"/>
          </a:xfrm>
          <a:prstGeom prst="rect">
            <a:avLst/>
          </a:prstGeom>
          <a:noFill/>
        </p:spPr>
        <p:txBody>
          <a:bodyPr wrap="none" rtlCol="0">
            <a:spAutoFit/>
          </a:bodyPr>
          <a:lstStyle/>
          <a:p>
            <a:r>
              <a:rPr lang="de-DE" dirty="0" smtClean="0"/>
              <a:t>0</a:t>
            </a:r>
            <a:endParaRPr lang="de-DE" dirty="0"/>
          </a:p>
        </p:txBody>
      </p:sp>
      <p:sp>
        <p:nvSpPr>
          <p:cNvPr id="151" name="Textfeld 150"/>
          <p:cNvSpPr txBox="1"/>
          <p:nvPr/>
        </p:nvSpPr>
        <p:spPr>
          <a:xfrm>
            <a:off x="2590800" y="5029200"/>
            <a:ext cx="269626" cy="276999"/>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394212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137</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4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138</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395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139</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1" name="Abgerundetes Rechteck 16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2" name="Abgerundetes Rechteck 16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9062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cxnSp>
        <p:nvCxnSpPr>
          <p:cNvPr id="63" name="Gerade Verbindung 6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864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140</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51" name="Abgerundetes Rechteck 15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2" name="Abgerundetes Rechteck 15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57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141</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227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142</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4361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143</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bgerundetes Rechteck 11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8783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144</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Abgerundetes Rechteck 110"/>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639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b="1" dirty="0" err="1"/>
              <a:t>Ferroelectric</a:t>
            </a:r>
            <a:r>
              <a:rPr lang="de-DE" b="1" dirty="0"/>
              <a:t> 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145</a:t>
            </a:fld>
            <a:endParaRPr lang="de-DE" altLang="de-DE"/>
          </a:p>
        </p:txBody>
      </p:sp>
    </p:spTree>
    <p:extLst>
      <p:ext uri="{BB962C8B-B14F-4D97-AF65-F5344CB8AC3E}">
        <p14:creationId xmlns:p14="http://schemas.microsoft.com/office/powerpoint/2010/main" val="375924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hlinkClick r:id="rId2"/>
              </a:rPr>
              <a:t>https://en.wikipedia.org/wiki/Ferroelectric_RAM</a:t>
            </a:r>
            <a:endParaRPr lang="de-DE" sz="1200" dirty="0" smtClean="0"/>
          </a:p>
          <a:p>
            <a:r>
              <a:rPr lang="de-DE" sz="1200" dirty="0" smtClean="0"/>
              <a:t>Struktur wie DRAM aber der Kondensator ist “permanent”</a:t>
            </a:r>
          </a:p>
          <a:p>
            <a:r>
              <a:rPr lang="de-DE" sz="1200" dirty="0" smtClean="0"/>
              <a:t>Reading, </a:t>
            </a:r>
            <a:r>
              <a:rPr lang="de-DE" sz="1200" dirty="0" err="1" smtClean="0"/>
              <a:t>however</a:t>
            </a:r>
            <a:r>
              <a:rPr lang="de-DE" sz="1200" dirty="0" smtClean="0"/>
              <a:t>, </a:t>
            </a:r>
            <a:r>
              <a:rPr lang="de-DE" sz="1200" dirty="0" err="1" smtClean="0"/>
              <a:t>is</a:t>
            </a:r>
            <a:r>
              <a:rPr lang="de-DE" sz="1200" dirty="0" smtClean="0"/>
              <a:t> </a:t>
            </a:r>
            <a:r>
              <a:rPr lang="de-DE" sz="1200" dirty="0" err="1" smtClean="0"/>
              <a:t>somewhat</a:t>
            </a:r>
            <a:r>
              <a:rPr lang="de-DE" sz="1200" dirty="0" smtClean="0"/>
              <a:t> different </a:t>
            </a:r>
            <a:r>
              <a:rPr lang="de-DE" sz="1200" dirty="0" err="1" smtClean="0"/>
              <a:t>than</a:t>
            </a:r>
            <a:r>
              <a:rPr lang="de-DE" sz="1200" dirty="0" smtClean="0"/>
              <a:t> in DRAM. The </a:t>
            </a:r>
            <a:r>
              <a:rPr lang="de-DE" sz="1200" dirty="0" err="1" smtClean="0"/>
              <a:t>transistor</a:t>
            </a:r>
            <a:r>
              <a:rPr lang="de-DE" sz="1200" dirty="0" smtClean="0"/>
              <a:t> </a:t>
            </a:r>
            <a:r>
              <a:rPr lang="de-DE" sz="1200" dirty="0" err="1" smtClean="0"/>
              <a:t>forces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into</a:t>
            </a:r>
            <a:r>
              <a:rPr lang="de-DE" sz="1200" dirty="0" smtClean="0"/>
              <a:t> a </a:t>
            </a:r>
            <a:r>
              <a:rPr lang="de-DE" sz="1200" dirty="0" err="1" smtClean="0"/>
              <a:t>particular</a:t>
            </a:r>
            <a:r>
              <a:rPr lang="de-DE" sz="1200" dirty="0" smtClean="0"/>
              <a:t> </a:t>
            </a:r>
            <a:r>
              <a:rPr lang="de-DE" sz="1200" dirty="0" err="1" smtClean="0"/>
              <a:t>state</a:t>
            </a:r>
            <a:r>
              <a:rPr lang="de-DE" sz="1200" dirty="0" smtClean="0"/>
              <a:t>, </a:t>
            </a:r>
            <a:r>
              <a:rPr lang="de-DE" sz="1200" dirty="0" err="1" smtClean="0"/>
              <a:t>say</a:t>
            </a:r>
            <a:r>
              <a:rPr lang="de-DE" sz="1200" dirty="0" smtClean="0"/>
              <a:t> "0".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already</a:t>
            </a:r>
            <a:r>
              <a:rPr lang="de-DE" sz="1200" dirty="0" smtClean="0"/>
              <a:t> </a:t>
            </a:r>
            <a:r>
              <a:rPr lang="de-DE" sz="1200" dirty="0" err="1" smtClean="0"/>
              <a:t>held</a:t>
            </a:r>
            <a:r>
              <a:rPr lang="de-DE" sz="1200" dirty="0" smtClean="0"/>
              <a:t> a "0", </a:t>
            </a:r>
            <a:r>
              <a:rPr lang="de-DE" sz="1200" dirty="0" err="1" smtClean="0"/>
              <a:t>nothing</a:t>
            </a:r>
            <a:r>
              <a:rPr lang="de-DE" sz="1200" dirty="0" smtClean="0"/>
              <a:t> will happen in </a:t>
            </a:r>
            <a:r>
              <a:rPr lang="de-DE" sz="1200" dirty="0" err="1" smtClean="0"/>
              <a:t>the</a:t>
            </a:r>
            <a:r>
              <a:rPr lang="de-DE" sz="1200" dirty="0" smtClean="0"/>
              <a:t> </a:t>
            </a:r>
            <a:r>
              <a:rPr lang="de-DE" sz="1200" dirty="0" err="1" smtClean="0"/>
              <a:t>output</a:t>
            </a:r>
            <a:r>
              <a:rPr lang="de-DE" sz="1200" dirty="0" smtClean="0"/>
              <a:t> </a:t>
            </a:r>
            <a:r>
              <a:rPr lang="de-DE" sz="1200" dirty="0" err="1" smtClean="0"/>
              <a:t>lines</a:t>
            </a:r>
            <a:r>
              <a:rPr lang="de-DE" sz="1200" dirty="0" smtClean="0"/>
              <a:t>.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the</a:t>
            </a:r>
            <a:r>
              <a:rPr lang="de-DE" sz="1200" dirty="0" smtClean="0"/>
              <a:t> </a:t>
            </a:r>
            <a:r>
              <a:rPr lang="de-DE" sz="1200" dirty="0" err="1" smtClean="0"/>
              <a:t>re-orientation</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atoms</a:t>
            </a:r>
            <a:r>
              <a:rPr lang="de-DE" sz="1200" dirty="0" smtClean="0"/>
              <a:t> in </a:t>
            </a:r>
            <a:r>
              <a:rPr lang="de-DE" sz="1200" dirty="0" err="1" smtClean="0"/>
              <a:t>the</a:t>
            </a:r>
            <a:r>
              <a:rPr lang="de-DE" sz="1200" dirty="0" smtClean="0"/>
              <a:t> film will </a:t>
            </a:r>
            <a:r>
              <a:rPr lang="de-DE" sz="1200" dirty="0" err="1" smtClean="0"/>
              <a:t>cause</a:t>
            </a:r>
            <a:r>
              <a:rPr lang="de-DE" sz="1200" dirty="0" smtClean="0"/>
              <a:t> a </a:t>
            </a:r>
            <a:r>
              <a:rPr lang="de-DE" sz="1200" dirty="0" err="1" smtClean="0"/>
              <a:t>brief</a:t>
            </a:r>
            <a:r>
              <a:rPr lang="de-DE" sz="1200" dirty="0" smtClean="0"/>
              <a:t> pulse </a:t>
            </a:r>
            <a:r>
              <a:rPr lang="de-DE" sz="1200" dirty="0" err="1" smtClean="0"/>
              <a:t>of</a:t>
            </a:r>
            <a:r>
              <a:rPr lang="de-DE" sz="1200" dirty="0" smtClean="0"/>
              <a:t> </a:t>
            </a:r>
            <a:r>
              <a:rPr lang="de-DE" sz="1200" dirty="0" err="1" smtClean="0"/>
              <a:t>current</a:t>
            </a:r>
            <a:r>
              <a:rPr lang="de-DE" sz="1200" dirty="0" smtClean="0"/>
              <a:t> in </a:t>
            </a:r>
            <a:r>
              <a:rPr lang="de-DE" sz="1200" dirty="0" err="1" smtClean="0"/>
              <a:t>the</a:t>
            </a:r>
            <a:r>
              <a:rPr lang="de-DE" sz="1200" dirty="0" smtClean="0"/>
              <a:t> </a:t>
            </a:r>
            <a:r>
              <a:rPr lang="de-DE" sz="1200" dirty="0" err="1" smtClean="0"/>
              <a:t>output</a:t>
            </a:r>
            <a:r>
              <a:rPr lang="de-DE" sz="1200" dirty="0" smtClean="0"/>
              <a:t> </a:t>
            </a:r>
            <a:r>
              <a:rPr lang="de-DE" sz="1200" dirty="0" err="1" smtClean="0"/>
              <a:t>as</a:t>
            </a:r>
            <a:r>
              <a:rPr lang="de-DE" sz="1200" dirty="0" smtClean="0"/>
              <a:t> </a:t>
            </a:r>
            <a:r>
              <a:rPr lang="de-DE" sz="1200" dirty="0" err="1" smtClean="0"/>
              <a:t>they</a:t>
            </a:r>
            <a:r>
              <a:rPr lang="de-DE" sz="1200" dirty="0" smtClean="0"/>
              <a:t> push </a:t>
            </a:r>
            <a:r>
              <a:rPr lang="de-DE" sz="1200" dirty="0" err="1" smtClean="0">
                <a:hlinkClick r:id="rId3" tooltip="Electron"/>
              </a:rPr>
              <a:t>electrons</a:t>
            </a:r>
            <a:r>
              <a:rPr lang="de-DE" sz="1200" dirty="0" smtClean="0"/>
              <a:t> out </a:t>
            </a:r>
            <a:r>
              <a:rPr lang="de-DE" sz="1200" dirty="0" err="1" smtClean="0"/>
              <a:t>of</a:t>
            </a:r>
            <a:r>
              <a:rPr lang="de-DE" sz="1200" dirty="0" smtClean="0"/>
              <a:t> </a:t>
            </a:r>
            <a:r>
              <a:rPr lang="de-DE" sz="1200" dirty="0" err="1" smtClean="0"/>
              <a:t>the</a:t>
            </a:r>
            <a:r>
              <a:rPr lang="de-DE" sz="1200" dirty="0" smtClean="0"/>
              <a:t> </a:t>
            </a:r>
            <a:r>
              <a:rPr lang="de-DE" sz="1200" dirty="0" err="1" smtClean="0"/>
              <a:t>metal</a:t>
            </a:r>
            <a:r>
              <a:rPr lang="de-DE" sz="1200" dirty="0" smtClean="0"/>
              <a:t> on </a:t>
            </a:r>
            <a:r>
              <a:rPr lang="de-DE" sz="1200" dirty="0" err="1" smtClean="0"/>
              <a:t>the</a:t>
            </a:r>
            <a:r>
              <a:rPr lang="de-DE" sz="1200" dirty="0" smtClean="0"/>
              <a:t> "down" </a:t>
            </a:r>
            <a:r>
              <a:rPr lang="de-DE" sz="1200" dirty="0" err="1" smtClean="0"/>
              <a:t>side</a:t>
            </a:r>
            <a:r>
              <a:rPr lang="de-DE" sz="1200" dirty="0" smtClean="0"/>
              <a:t>. The </a:t>
            </a:r>
            <a:r>
              <a:rPr lang="de-DE" sz="1200" dirty="0" err="1" smtClean="0"/>
              <a:t>presence</a:t>
            </a:r>
            <a:r>
              <a:rPr lang="de-DE" sz="1200" dirty="0" smtClean="0"/>
              <a:t> </a:t>
            </a:r>
            <a:r>
              <a:rPr lang="de-DE" sz="1200" dirty="0" err="1" smtClean="0"/>
              <a:t>of</a:t>
            </a:r>
            <a:r>
              <a:rPr lang="de-DE" sz="1200" dirty="0" smtClean="0"/>
              <a:t> </a:t>
            </a:r>
            <a:r>
              <a:rPr lang="de-DE" sz="1200" dirty="0" err="1" smtClean="0"/>
              <a:t>this</a:t>
            </a:r>
            <a:r>
              <a:rPr lang="de-DE" sz="1200" dirty="0" smtClean="0"/>
              <a:t> pulse </a:t>
            </a:r>
            <a:r>
              <a:rPr lang="de-DE" sz="1200" dirty="0" err="1" smtClean="0"/>
              <a:t>means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Since</a:t>
            </a:r>
            <a:r>
              <a:rPr lang="de-DE" sz="1200" dirty="0" smtClean="0"/>
              <a:t> </a:t>
            </a:r>
            <a:r>
              <a:rPr lang="de-DE" sz="1200" dirty="0" err="1" smtClean="0"/>
              <a:t>this</a:t>
            </a:r>
            <a:r>
              <a:rPr lang="de-DE" sz="1200" dirty="0" smtClean="0"/>
              <a:t> </a:t>
            </a:r>
            <a:r>
              <a:rPr lang="de-DE" sz="1200" dirty="0" err="1" smtClean="0"/>
              <a:t>process</a:t>
            </a:r>
            <a:r>
              <a:rPr lang="de-DE" sz="1200" dirty="0" smtClean="0"/>
              <a:t> </a:t>
            </a:r>
            <a:r>
              <a:rPr lang="de-DE" sz="1200" dirty="0" err="1" smtClean="0"/>
              <a:t>overwrites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reading</a:t>
            </a:r>
            <a:r>
              <a:rPr lang="de-DE" sz="1200" dirty="0" smtClean="0"/>
              <a:t> </a:t>
            </a:r>
            <a:r>
              <a:rPr lang="de-DE" sz="1200" dirty="0" err="1" smtClean="0"/>
              <a:t>FeRAM</a:t>
            </a:r>
            <a:r>
              <a:rPr lang="de-DE" sz="1200" dirty="0" smtClean="0"/>
              <a:t> </a:t>
            </a:r>
            <a:r>
              <a:rPr lang="de-DE" sz="1200" dirty="0" err="1" smtClean="0"/>
              <a:t>is</a:t>
            </a:r>
            <a:r>
              <a:rPr lang="de-DE" sz="1200" dirty="0" smtClean="0"/>
              <a:t> a </a:t>
            </a:r>
            <a:r>
              <a:rPr lang="de-DE" sz="1200" dirty="0" err="1" smtClean="0"/>
              <a:t>destructive</a:t>
            </a:r>
            <a:r>
              <a:rPr lang="de-DE" sz="1200" dirty="0" smtClean="0"/>
              <a:t> </a:t>
            </a:r>
            <a:r>
              <a:rPr lang="de-DE" sz="1200" dirty="0" err="1" smtClean="0"/>
              <a:t>process</a:t>
            </a:r>
            <a:r>
              <a:rPr lang="de-DE" sz="1200" dirty="0" smtClean="0"/>
              <a:t>, </a:t>
            </a:r>
            <a:r>
              <a:rPr lang="de-DE" sz="1200" dirty="0" err="1" smtClean="0"/>
              <a:t>and</a:t>
            </a:r>
            <a:r>
              <a:rPr lang="de-DE" sz="1200" dirty="0" smtClean="0"/>
              <a:t> </a:t>
            </a:r>
            <a:r>
              <a:rPr lang="de-DE" sz="1200" dirty="0" err="1" smtClean="0"/>
              <a:t>requires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to</a:t>
            </a:r>
            <a:r>
              <a:rPr lang="de-DE" sz="1200" dirty="0" smtClean="0"/>
              <a:t> </a:t>
            </a:r>
            <a:r>
              <a:rPr lang="de-DE" sz="1200" dirty="0" err="1" smtClean="0"/>
              <a:t>be</a:t>
            </a:r>
            <a:r>
              <a:rPr lang="de-DE" sz="1200" dirty="0" smtClean="0"/>
              <a:t> </a:t>
            </a:r>
            <a:r>
              <a:rPr lang="de-DE" sz="1200" dirty="0" err="1" smtClean="0"/>
              <a:t>re-written</a:t>
            </a:r>
            <a:r>
              <a:rPr lang="de-DE" sz="1200" dirty="0" smtClean="0"/>
              <a:t> </a:t>
            </a:r>
            <a:r>
              <a:rPr lang="de-DE" sz="1200" dirty="0" err="1" smtClean="0"/>
              <a:t>if</a:t>
            </a:r>
            <a:r>
              <a:rPr lang="de-DE" sz="1200" dirty="0" smtClean="0"/>
              <a:t> </a:t>
            </a:r>
            <a:r>
              <a:rPr lang="de-DE" sz="1200" dirty="0" err="1" smtClean="0"/>
              <a:t>it</a:t>
            </a:r>
            <a:r>
              <a:rPr lang="de-DE" sz="1200" dirty="0" smtClean="0"/>
              <a:t> was </a:t>
            </a:r>
            <a:r>
              <a:rPr lang="de-DE" sz="1200" dirty="0" err="1" smtClean="0"/>
              <a:t>changed</a:t>
            </a:r>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146</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6400800" y="4267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7086600" y="43434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6163384" y="3581400"/>
            <a:ext cx="304892" cy="276999"/>
          </a:xfrm>
          <a:prstGeom prst="rect">
            <a:avLst/>
          </a:prstGeom>
          <a:noFill/>
        </p:spPr>
        <p:txBody>
          <a:bodyPr wrap="none" rtlCol="0">
            <a:spAutoFit/>
          </a:bodyPr>
          <a:lstStyle/>
          <a:p>
            <a:r>
              <a:rPr lang="de-DE" dirty="0" smtClean="0"/>
              <a:t>Q</a:t>
            </a:r>
            <a:endParaRPr lang="de-DE" dirty="0"/>
          </a:p>
        </p:txBody>
      </p:sp>
    </p:spTree>
    <p:extLst>
      <p:ext uri="{BB962C8B-B14F-4D97-AF65-F5344CB8AC3E}">
        <p14:creationId xmlns:p14="http://schemas.microsoft.com/office/powerpoint/2010/main" val="78563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147</a:t>
            </a:fld>
            <a:endParaRPr lang="de-DE" altLang="de-DE"/>
          </a:p>
        </p:txBody>
      </p:sp>
      <p:sp>
        <p:nvSpPr>
          <p:cNvPr id="31" name="Rechteck 30"/>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32" name="Rechteck 31"/>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33" name="Rechteck 32"/>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34" name="Gerade Verbindung mit Pfeil 33"/>
          <p:cNvCxnSpPr/>
          <p:nvPr/>
        </p:nvCxnSpPr>
        <p:spPr bwMode="auto">
          <a:xfrm flipH="1">
            <a:off x="6172200" y="3429000"/>
            <a:ext cx="8382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3810000" y="38862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36" name="Rechteck 35"/>
          <p:cNvSpPr/>
          <p:nvPr/>
        </p:nvSpPr>
        <p:spPr bwMode="auto">
          <a:xfrm>
            <a:off x="3810000" y="3352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37" name="Rechteck 36"/>
          <p:cNvSpPr/>
          <p:nvPr/>
        </p:nvSpPr>
        <p:spPr bwMode="auto">
          <a:xfrm>
            <a:off x="3810000" y="2819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38" name="Rechteck 37"/>
          <p:cNvSpPr/>
          <p:nvPr/>
        </p:nvSpPr>
        <p:spPr bwMode="auto">
          <a:xfrm>
            <a:off x="3810000" y="2133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Permanent</a:t>
            </a:r>
          </a:p>
        </p:txBody>
      </p:sp>
      <p:sp>
        <p:nvSpPr>
          <p:cNvPr id="39" name="Rechteck 38"/>
          <p:cNvSpPr/>
          <p:nvPr/>
        </p:nvSpPr>
        <p:spPr bwMode="auto">
          <a:xfrm>
            <a:off x="7086600" y="2133600"/>
            <a:ext cx="990600" cy="3810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RW</a:t>
            </a:r>
          </a:p>
        </p:txBody>
      </p:sp>
    </p:spTree>
    <p:extLst>
      <p:ext uri="{BB962C8B-B14F-4D97-AF65-F5344CB8AC3E}">
        <p14:creationId xmlns:p14="http://schemas.microsoft.com/office/powerpoint/2010/main" val="253322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hlinkClick r:id="rId2"/>
              </a:rPr>
              <a:t>https://</a:t>
            </a:r>
            <a:r>
              <a:rPr lang="de-DE" sz="1200" dirty="0" smtClean="0">
                <a:hlinkClick r:id="rId2"/>
              </a:rPr>
              <a:t>en.wikipedia.org/wiki/Ferroelectric_RAM</a:t>
            </a:r>
            <a:endParaRPr lang="de-DE" sz="1200" dirty="0" smtClean="0"/>
          </a:p>
          <a:p>
            <a:r>
              <a:rPr lang="de-DE" sz="1200" dirty="0" err="1">
                <a:hlinkClick r:id="rId3" tooltip="Bariumtitanat"/>
              </a:rPr>
              <a:t>Bariumtitanat</a:t>
            </a:r>
            <a:r>
              <a:rPr lang="de-DE" sz="1200" dirty="0"/>
              <a:t>, </a:t>
            </a:r>
            <a:r>
              <a:rPr lang="de-DE" sz="1200" dirty="0" smtClean="0"/>
              <a:t>BaTiO</a:t>
            </a:r>
            <a:r>
              <a:rPr lang="de-DE" sz="1200" baseline="-25000" dirty="0" smtClean="0"/>
              <a:t>3</a:t>
            </a:r>
          </a:p>
          <a:p>
            <a:r>
              <a:rPr lang="de-DE" sz="1200" dirty="0" err="1"/>
              <a:t>Bariumtitanat</a:t>
            </a:r>
            <a:r>
              <a:rPr lang="de-DE" sz="1200" dirty="0"/>
              <a:t> ist ein </a:t>
            </a:r>
            <a:r>
              <a:rPr lang="de-DE" sz="1200" dirty="0" err="1">
                <a:hlinkClick r:id="rId4" tooltip="Ferroelektrikum"/>
              </a:rPr>
              <a:t>Ferroelektrikum</a:t>
            </a:r>
            <a:r>
              <a:rPr lang="de-DE" sz="1200" dirty="0"/>
              <a:t> und besitzt eine ausgeprägte </a:t>
            </a:r>
            <a:r>
              <a:rPr lang="de-DE" sz="1200" dirty="0" err="1">
                <a:hlinkClick r:id="rId5" tooltip="Hystereseschleife"/>
              </a:rPr>
              <a:t>Hystereseschleife</a:t>
            </a:r>
            <a:r>
              <a:rPr lang="de-DE" sz="1200" dirty="0"/>
              <a:t>. Wie alle </a:t>
            </a:r>
            <a:r>
              <a:rPr lang="de-DE" sz="1200" dirty="0" err="1"/>
              <a:t>Ferroelektrika</a:t>
            </a:r>
            <a:r>
              <a:rPr lang="de-DE" sz="1200" dirty="0"/>
              <a:t> besitzt es eine hohe </a:t>
            </a:r>
            <a:r>
              <a:rPr lang="de-DE" sz="1200" dirty="0" err="1">
                <a:hlinkClick r:id="rId6" tooltip="Permittivität"/>
              </a:rPr>
              <a:t>Permittivität</a:t>
            </a:r>
            <a:r>
              <a:rPr lang="de-DE" sz="1200" dirty="0"/>
              <a:t>, welche stark von der </a:t>
            </a:r>
            <a:r>
              <a:rPr lang="de-DE" sz="1200" dirty="0">
                <a:hlinkClick r:id="rId7" tooltip="Elektrische Feldstärke"/>
              </a:rPr>
              <a:t>elektrischen Feldstärke</a:t>
            </a:r>
            <a:r>
              <a:rPr lang="de-DE" sz="1200" dirty="0"/>
              <a:t> </a:t>
            </a:r>
            <a:r>
              <a:rPr lang="de-DE" sz="1200" dirty="0" smtClean="0"/>
              <a:t>abhängt</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148</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6400800" y="4267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7086600" y="43434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6163384" y="3581400"/>
            <a:ext cx="304892" cy="276999"/>
          </a:xfrm>
          <a:prstGeom prst="rect">
            <a:avLst/>
          </a:prstGeom>
          <a:noFill/>
        </p:spPr>
        <p:txBody>
          <a:bodyPr wrap="none" rtlCol="0">
            <a:spAutoFit/>
          </a:bodyPr>
          <a:lstStyle/>
          <a:p>
            <a:r>
              <a:rPr lang="de-DE" dirty="0" smtClean="0"/>
              <a:t>Q</a:t>
            </a:r>
            <a:endParaRPr lang="de-DE" dirty="0"/>
          </a:p>
        </p:txBody>
      </p:sp>
    </p:spTree>
    <p:extLst>
      <p:ext uri="{BB962C8B-B14F-4D97-AF65-F5344CB8AC3E}">
        <p14:creationId xmlns:p14="http://schemas.microsoft.com/office/powerpoint/2010/main" val="423801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write</a:t>
            </a:r>
            <a:endParaRPr lang="en-US"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149</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6" name="Gerade Verbindung 14335"/>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Ellipse 41"/>
          <p:cNvSpPr/>
          <p:nvPr/>
        </p:nvSpPr>
        <p:spPr bwMode="auto">
          <a:xfrm>
            <a:off x="6574526" y="4123427"/>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5747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0037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150</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8960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151</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6061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written</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152</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Ellipse 30"/>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8338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153</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lipse 31"/>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0411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154</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622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155</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8939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156</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296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157</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202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Non </a:t>
            </a:r>
            <a:r>
              <a:rPr lang="de-DE" sz="1200" dirty="0" err="1" smtClean="0"/>
              <a:t>destructive</a:t>
            </a:r>
            <a:r>
              <a:rPr lang="de-DE" sz="1200" dirty="0" smtClean="0"/>
              <a:t>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158</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2287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Non </a:t>
            </a:r>
            <a:r>
              <a:rPr lang="de-DE" sz="1200" dirty="0" err="1"/>
              <a:t>destructive</a:t>
            </a:r>
            <a:r>
              <a:rPr lang="de-DE" sz="1200" dirty="0"/>
              <a:t>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159</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Ellipse 36"/>
          <p:cNvSpPr/>
          <p:nvPr/>
        </p:nvSpPr>
        <p:spPr bwMode="auto">
          <a:xfrm>
            <a:off x="62484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1372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7402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endParaRPr lang="en-US"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160</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554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Read </a:t>
            </a:r>
            <a:r>
              <a:rPr lang="de-DE" sz="1200" dirty="0" err="1" smtClean="0"/>
              <a:t>with</a:t>
            </a:r>
            <a:r>
              <a:rPr lang="de-DE" sz="1200" dirty="0" smtClean="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161</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1579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162</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172200" y="4343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3233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163</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62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62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62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62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2235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164</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8455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165</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6791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written</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166</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3403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descr="FeRam_fig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579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44580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2" descr="FeRam_fig3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72390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28310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1033" descr="wafergröß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14400"/>
            <a:ext cx="7162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034"/>
          <p:cNvSpPr txBox="1">
            <a:spLocks noChangeArrowheads="1"/>
          </p:cNvSpPr>
          <p:nvPr/>
        </p:nvSpPr>
        <p:spPr bwMode="auto">
          <a:xfrm>
            <a:off x="1143000" y="1143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de-DE">
                <a:solidFill>
                  <a:srgbClr val="CC0000"/>
                </a:solidFill>
              </a:rPr>
              <a:t>1 inch = 2,54 cm</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685787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17</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6"/>
          <p:cNvGrpSpPr/>
          <p:nvPr/>
        </p:nvGrpSpPr>
        <p:grpSpPr>
          <a:xfrm>
            <a:off x="3200400" y="3505200"/>
            <a:ext cx="609600" cy="457200"/>
            <a:chOff x="3200400" y="3505200"/>
            <a:chExt cx="609600" cy="457200"/>
          </a:xfrm>
        </p:grpSpPr>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90286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abb2_2_mit_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01" y="1649776"/>
            <a:ext cx="6171231" cy="4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37902" y="1170805"/>
            <a:ext cx="4765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sz="1800" dirty="0">
                <a:latin typeface="+mn-lt"/>
              </a:rPr>
              <a:t>256 </a:t>
            </a:r>
            <a:r>
              <a:rPr lang="de-DE" sz="1800" dirty="0" err="1" smtClean="0">
                <a:latin typeface="+mn-lt"/>
              </a:rPr>
              <a:t>Mbit</a:t>
            </a:r>
            <a:r>
              <a:rPr lang="de-DE" sz="1800" dirty="0" smtClean="0">
                <a:latin typeface="+mn-lt"/>
              </a:rPr>
              <a:t> –Chip </a:t>
            </a:r>
            <a:r>
              <a:rPr lang="de-DE" sz="1800" dirty="0">
                <a:latin typeface="+mn-lt"/>
              </a:rPr>
              <a:t>(16M x 16)</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25481102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5" descr="Minimale Linienbre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01750"/>
            <a:ext cx="43576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381000" y="1447800"/>
            <a:ext cx="3886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sz="2200"/>
              <a:t>Maß für den Integrationsgrad : </a:t>
            </a:r>
          </a:p>
          <a:p>
            <a:pPr algn="l">
              <a:spcBef>
                <a:spcPct val="50000"/>
              </a:spcBef>
            </a:pPr>
            <a:r>
              <a:rPr lang="de-DE" sz="2200"/>
              <a:t>Anzahl der Strukturquadrate</a:t>
            </a:r>
            <a:endParaRPr lang="de-DE"/>
          </a:p>
        </p:txBody>
      </p:sp>
      <p:graphicFrame>
        <p:nvGraphicFramePr>
          <p:cNvPr id="34822" name="Object 7"/>
          <p:cNvGraphicFramePr>
            <a:graphicFrameLocks noChangeAspect="1"/>
          </p:cNvGraphicFramePr>
          <p:nvPr/>
        </p:nvGraphicFramePr>
        <p:xfrm>
          <a:off x="1219200" y="2590800"/>
          <a:ext cx="1716088" cy="1682750"/>
        </p:xfrm>
        <a:graphic>
          <a:graphicData uri="http://schemas.openxmlformats.org/presentationml/2006/ole">
            <mc:AlternateContent xmlns:mc="http://schemas.openxmlformats.org/markup-compatibility/2006">
              <mc:Choice xmlns:v="urn:schemas-microsoft-com:vml" Requires="v">
                <p:oleObj spid="_x0000_s4126" name="Formel" r:id="rId5" imgW="698500" imgH="685800" progId="Equation.3">
                  <p:embed/>
                </p:oleObj>
              </mc:Choice>
              <mc:Fallback>
                <p:oleObj name="Formel" r:id="rId5" imgW="6985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90800"/>
                        <a:ext cx="1716088" cy="16827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Text Box 8"/>
          <p:cNvSpPr txBox="1">
            <a:spLocks noChangeArrowheads="1"/>
          </p:cNvSpPr>
          <p:nvPr/>
        </p:nvSpPr>
        <p:spPr bwMode="auto">
          <a:xfrm>
            <a:off x="54102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de-DE">
                <a:solidFill>
                  <a:srgbClr val="CC0000"/>
                </a:solidFill>
              </a:rPr>
              <a:t>A</a:t>
            </a:r>
            <a:endParaRPr lang="de-DE"/>
          </a:p>
        </p:txBody>
      </p:sp>
      <p:sp>
        <p:nvSpPr>
          <p:cNvPr id="34824" name="Text Box 9"/>
          <p:cNvSpPr txBox="1">
            <a:spLocks noChangeArrowheads="1"/>
          </p:cNvSpPr>
          <p:nvPr/>
        </p:nvSpPr>
        <p:spPr bwMode="auto">
          <a:xfrm>
            <a:off x="533400" y="44196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a:t>Häufig in der Literatur zu finden ist die Größe F</a:t>
            </a:r>
            <a:r>
              <a:rPr lang="de-DE" baseline="30000"/>
              <a:t>2</a:t>
            </a:r>
            <a:r>
              <a:rPr lang="de-DE"/>
              <a:t> :</a:t>
            </a:r>
          </a:p>
        </p:txBody>
      </p:sp>
      <p:graphicFrame>
        <p:nvGraphicFramePr>
          <p:cNvPr id="34825" name="Object 10"/>
          <p:cNvGraphicFramePr>
            <a:graphicFrameLocks noChangeAspect="1"/>
          </p:cNvGraphicFramePr>
          <p:nvPr/>
        </p:nvGraphicFramePr>
        <p:xfrm>
          <a:off x="1295400" y="5334000"/>
          <a:ext cx="1676400" cy="628650"/>
        </p:xfrm>
        <a:graphic>
          <a:graphicData uri="http://schemas.openxmlformats.org/presentationml/2006/ole">
            <mc:AlternateContent xmlns:mc="http://schemas.openxmlformats.org/markup-compatibility/2006">
              <mc:Choice xmlns:v="urn:schemas-microsoft-com:vml" Requires="v">
                <p:oleObj spid="_x0000_s4127" name="Formel" r:id="rId7" imgW="609600" imgH="228600" progId="Equation.3">
                  <p:embed/>
                </p:oleObj>
              </mc:Choice>
              <mc:Fallback>
                <p:oleObj name="Formel" r:id="rId7" imgW="609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334000"/>
                        <a:ext cx="1676400" cy="628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7931657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9"/>
          <p:cNvSpPr txBox="1">
            <a:spLocks noChangeArrowheads="1"/>
          </p:cNvSpPr>
          <p:nvPr/>
        </p:nvSpPr>
        <p:spPr bwMode="auto">
          <a:xfrm>
            <a:off x="533400" y="1066800"/>
            <a:ext cx="81534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dirty="0" err="1" smtClean="0"/>
              <a:t>FeRAM</a:t>
            </a:r>
            <a:r>
              <a:rPr lang="de-DE" dirty="0"/>
              <a:t>		</a:t>
            </a:r>
            <a:r>
              <a:rPr lang="de-DE" dirty="0" smtClean="0"/>
              <a:t>8 </a:t>
            </a:r>
            <a:r>
              <a:rPr lang="de-DE" dirty="0"/>
              <a:t>- 13 F</a:t>
            </a:r>
            <a:r>
              <a:rPr lang="de-DE" baseline="30000" dirty="0"/>
              <a:t>2 </a:t>
            </a:r>
            <a:endParaRPr lang="de-DE" dirty="0"/>
          </a:p>
          <a:p>
            <a:pPr algn="l">
              <a:spcBef>
                <a:spcPct val="50000"/>
              </a:spcBef>
            </a:pPr>
            <a:r>
              <a:rPr lang="de-DE" dirty="0"/>
              <a:t>SRAM			</a:t>
            </a:r>
            <a:r>
              <a:rPr lang="de-DE" dirty="0" smtClean="0"/>
              <a:t>  </a:t>
            </a:r>
            <a:r>
              <a:rPr lang="de-DE" dirty="0" smtClean="0">
                <a:sym typeface="Symbol" pitchFamily="18" charset="2"/>
              </a:rPr>
              <a:t> </a:t>
            </a:r>
            <a:r>
              <a:rPr lang="de-DE" dirty="0">
                <a:sym typeface="Symbol" pitchFamily="18" charset="2"/>
              </a:rPr>
              <a:t>6</a:t>
            </a:r>
            <a:r>
              <a:rPr lang="de-DE" dirty="0" smtClean="0">
                <a:sym typeface="Symbol" pitchFamily="18" charset="2"/>
              </a:rPr>
              <a:t>0 </a:t>
            </a:r>
            <a:r>
              <a:rPr lang="de-DE" dirty="0">
                <a:sym typeface="Symbol" pitchFamily="18" charset="2"/>
              </a:rPr>
              <a:t>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DRAM		       8 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EEPROM		   40 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FLASH		6 - 12 F</a:t>
            </a:r>
            <a:r>
              <a:rPr lang="de-DE" baseline="30000" dirty="0">
                <a:sym typeface="Symbol" pitchFamily="18" charset="2"/>
              </a:rPr>
              <a:t>2</a:t>
            </a:r>
            <a:endParaRPr lang="de-DE" dirty="0">
              <a:sym typeface="Symbol" pitchFamily="18" charset="2"/>
            </a:endParaRPr>
          </a:p>
          <a:p>
            <a:pPr algn="l">
              <a:spcBef>
                <a:spcPct val="50000"/>
              </a:spcBef>
            </a:pPr>
            <a:endParaRPr lang="de-DE" dirty="0">
              <a:sym typeface="Symbol" pitchFamily="18" charset="2"/>
            </a:endParaRPr>
          </a:p>
          <a:p>
            <a:pPr algn="l">
              <a:spcBef>
                <a:spcPct val="50000"/>
              </a:spcBef>
            </a:pPr>
            <a:r>
              <a:rPr lang="de-DE" dirty="0">
                <a:sym typeface="Symbol" pitchFamily="18" charset="2"/>
              </a:rPr>
              <a:t>Kleinste Strukturen auf dem Chip: </a:t>
            </a:r>
          </a:p>
          <a:p>
            <a:pPr algn="l">
              <a:spcBef>
                <a:spcPct val="50000"/>
              </a:spcBef>
            </a:pPr>
            <a:r>
              <a:rPr lang="de-DE" dirty="0">
                <a:sym typeface="Symbol" pitchFamily="18" charset="2"/>
              </a:rPr>
              <a:t>F = </a:t>
            </a:r>
            <a:r>
              <a:rPr lang="de-DE" dirty="0" err="1">
                <a:sym typeface="Symbol" pitchFamily="18" charset="2"/>
              </a:rPr>
              <a:t>L</a:t>
            </a:r>
            <a:r>
              <a:rPr lang="de-DE" baseline="-25000" dirty="0" err="1">
                <a:sym typeface="Symbol" pitchFamily="18" charset="2"/>
              </a:rPr>
              <a:t>min</a:t>
            </a:r>
            <a:r>
              <a:rPr lang="de-DE" dirty="0">
                <a:sym typeface="Symbol" pitchFamily="18" charset="2"/>
              </a:rPr>
              <a:t> = 45, 65, 90, 130, 180, ..., 300 </a:t>
            </a:r>
            <a:r>
              <a:rPr lang="de-DE" dirty="0" err="1">
                <a:sym typeface="Symbol" pitchFamily="18" charset="2"/>
              </a:rPr>
              <a:t>nm</a:t>
            </a:r>
            <a:r>
              <a:rPr lang="de-DE" dirty="0">
                <a:sym typeface="Symbol" pitchFamily="18" charset="2"/>
              </a:rPr>
              <a:t> </a:t>
            </a:r>
            <a:r>
              <a:rPr lang="de-DE" dirty="0"/>
              <a:t>		</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49973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18</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5899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19</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3788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Klassifizierung</a:t>
            </a:r>
          </a:p>
        </p:txBody>
      </p:sp>
      <p:sp>
        <p:nvSpPr>
          <p:cNvPr id="3" name="Titel 2"/>
          <p:cNvSpPr>
            <a:spLocks noGrp="1"/>
          </p:cNvSpPr>
          <p:nvPr>
            <p:ph type="title"/>
          </p:nvPr>
        </p:nvSpPr>
        <p:spPr/>
        <p:txBody>
          <a:bodyPr/>
          <a:lstStyle/>
          <a:p>
            <a:endParaRPr lang="de-DE"/>
          </a:p>
        </p:txBody>
      </p:sp>
      <p:sp>
        <p:nvSpPr>
          <p:cNvPr id="4" name="Rechteck 3"/>
          <p:cNvSpPr/>
          <p:nvPr/>
        </p:nvSpPr>
        <p:spPr>
          <a:xfrm>
            <a:off x="4953000" y="6019800"/>
            <a:ext cx="3090012" cy="276999"/>
          </a:xfrm>
          <a:prstGeom prst="rect">
            <a:avLst/>
          </a:prstGeom>
        </p:spPr>
        <p:txBody>
          <a:bodyPr wrap="none">
            <a:spAutoFit/>
          </a:bodyPr>
          <a:lstStyle/>
          <a:p>
            <a:r>
              <a:rPr lang="de-DE" b="1" dirty="0"/>
              <a:t>Phase-change </a:t>
            </a:r>
            <a:r>
              <a:rPr lang="de-DE" b="1" dirty="0">
                <a:hlinkClick r:id="rId3" tooltip="Random Access Memory"/>
              </a:rPr>
              <a:t>Random Access </a:t>
            </a:r>
            <a:r>
              <a:rPr lang="de-DE" b="1" dirty="0" smtClean="0">
                <a:hlinkClick r:id="rId3" tooltip="Random Access Memory"/>
              </a:rPr>
              <a:t>Memory</a:t>
            </a:r>
            <a:endParaRPr lang="de-DE" dirty="0"/>
          </a:p>
        </p:txBody>
      </p:sp>
      <p:sp>
        <p:nvSpPr>
          <p:cNvPr id="5" name="Rechteck 4"/>
          <p:cNvSpPr/>
          <p:nvPr/>
        </p:nvSpPr>
        <p:spPr>
          <a:xfrm>
            <a:off x="4953000" y="5638800"/>
            <a:ext cx="3303212" cy="276999"/>
          </a:xfrm>
          <a:prstGeom prst="rect">
            <a:avLst/>
          </a:prstGeom>
        </p:spPr>
        <p:txBody>
          <a:bodyPr wrap="none">
            <a:spAutoFit/>
          </a:bodyPr>
          <a:lstStyle/>
          <a:p>
            <a:r>
              <a:rPr lang="de-DE" b="1" dirty="0" err="1"/>
              <a:t>Magnetoresistive</a:t>
            </a:r>
            <a:r>
              <a:rPr lang="de-DE" b="1" dirty="0"/>
              <a:t> </a:t>
            </a:r>
            <a:r>
              <a:rPr lang="de-DE" b="1" dirty="0">
                <a:hlinkClick r:id="rId3" tooltip="Random Access Memory"/>
              </a:rPr>
              <a:t>Random Access Memory</a:t>
            </a:r>
            <a:endParaRPr lang="de-DE" dirty="0"/>
          </a:p>
        </p:txBody>
      </p:sp>
      <p:sp>
        <p:nvSpPr>
          <p:cNvPr id="6" name="Rechteck 5"/>
          <p:cNvSpPr/>
          <p:nvPr/>
        </p:nvSpPr>
        <p:spPr>
          <a:xfrm>
            <a:off x="4953000" y="5257800"/>
            <a:ext cx="3021083" cy="276999"/>
          </a:xfrm>
          <a:prstGeom prst="rect">
            <a:avLst/>
          </a:prstGeom>
        </p:spPr>
        <p:txBody>
          <a:bodyPr wrap="none">
            <a:spAutoFit/>
          </a:bodyPr>
          <a:lstStyle/>
          <a:p>
            <a:r>
              <a:rPr lang="de-DE" b="1" dirty="0" err="1"/>
              <a:t>Ferroelectric</a:t>
            </a:r>
            <a:r>
              <a:rPr lang="de-DE" b="1" dirty="0"/>
              <a:t> Random Access Memory</a:t>
            </a:r>
            <a:r>
              <a:rPr lang="de-DE" dirty="0"/>
              <a:t> </a:t>
            </a:r>
          </a:p>
        </p:txBody>
      </p:sp>
      <p:sp>
        <p:nvSpPr>
          <p:cNvPr id="7" name="Rechteck 6"/>
          <p:cNvSpPr/>
          <p:nvPr/>
        </p:nvSpPr>
        <p:spPr bwMode="auto">
          <a:xfrm>
            <a:off x="3657600" y="1447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Halbleiterspeicher</a:t>
            </a:r>
          </a:p>
        </p:txBody>
      </p:sp>
      <p:sp>
        <p:nvSpPr>
          <p:cNvPr id="9" name="Rechteck 8"/>
          <p:cNvSpPr/>
          <p:nvPr/>
        </p:nvSpPr>
        <p:spPr bwMode="auto">
          <a:xfrm>
            <a:off x="15240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Festwertspeicher</a:t>
            </a:r>
          </a:p>
        </p:txBody>
      </p:sp>
      <p:sp>
        <p:nvSpPr>
          <p:cNvPr id="10" name="Rechteck 9"/>
          <p:cNvSpPr/>
          <p:nvPr/>
        </p:nvSpPr>
        <p:spPr bwMode="auto">
          <a:xfrm>
            <a:off x="7620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irreversibel</a:t>
            </a:r>
          </a:p>
        </p:txBody>
      </p:sp>
      <p:sp>
        <p:nvSpPr>
          <p:cNvPr id="11" name="Rechteck 10"/>
          <p:cNvSpPr/>
          <p:nvPr/>
        </p:nvSpPr>
        <p:spPr bwMode="auto">
          <a:xfrm>
            <a:off x="27432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reversibel</a:t>
            </a:r>
          </a:p>
        </p:txBody>
      </p:sp>
      <p:sp>
        <p:nvSpPr>
          <p:cNvPr id="12" name="Rechteck 11"/>
          <p:cNvSpPr/>
          <p:nvPr/>
        </p:nvSpPr>
        <p:spPr bwMode="auto">
          <a:xfrm>
            <a:off x="3810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13" name="Rechteck 12"/>
          <p:cNvSpPr/>
          <p:nvPr/>
        </p:nvSpPr>
        <p:spPr bwMode="auto">
          <a:xfrm>
            <a:off x="1600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sp>
        <p:nvSpPr>
          <p:cNvPr id="14" name="Rechteck 13"/>
          <p:cNvSpPr/>
          <p:nvPr/>
        </p:nvSpPr>
        <p:spPr bwMode="auto">
          <a:xfrm>
            <a:off x="2743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15" name="Rechteck 14"/>
          <p:cNvSpPr/>
          <p:nvPr/>
        </p:nvSpPr>
        <p:spPr bwMode="auto">
          <a:xfrm>
            <a:off x="3810000" y="3733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16" name="Rechteck 15"/>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17" name="Rechteck 16"/>
          <p:cNvSpPr/>
          <p:nvPr/>
        </p:nvSpPr>
        <p:spPr bwMode="auto">
          <a:xfrm>
            <a:off x="57912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Schreib-Lese Speicher</a:t>
            </a:r>
          </a:p>
        </p:txBody>
      </p:sp>
      <p:sp>
        <p:nvSpPr>
          <p:cNvPr id="18" name="Rechteck 17"/>
          <p:cNvSpPr/>
          <p:nvPr/>
        </p:nvSpPr>
        <p:spPr bwMode="auto">
          <a:xfrm>
            <a:off x="5181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s</a:t>
            </a:r>
            <a:r>
              <a:rPr kumimoji="0" lang="de-DE" sz="1200" b="0" i="0" u="none" strike="noStrike" cap="none" normalizeH="0" baseline="0" dirty="0" smtClean="0">
                <a:ln>
                  <a:noFill/>
                </a:ln>
                <a:solidFill>
                  <a:schemeClr val="tx1"/>
                </a:solidFill>
                <a:effectLst/>
                <a:latin typeface="Arial" charset="0"/>
                <a:cs typeface="Arial" charset="0"/>
              </a:rPr>
              <a:t>tatisches RAM</a:t>
            </a:r>
          </a:p>
        </p:txBody>
      </p:sp>
      <p:sp>
        <p:nvSpPr>
          <p:cNvPr id="19" name="Rechteck 18"/>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21" name="Rechteck 20"/>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2" name="Rechteck 21"/>
          <p:cNvSpPr/>
          <p:nvPr/>
        </p:nvSpPr>
        <p:spPr bwMode="auto">
          <a:xfrm>
            <a:off x="64008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M</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23" name="Rechteck 22"/>
          <p:cNvSpPr/>
          <p:nvPr/>
        </p:nvSpPr>
        <p:spPr bwMode="auto">
          <a:xfrm>
            <a:off x="762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P</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8" name="Textfeld 7"/>
          <p:cNvSpPr txBox="1"/>
          <p:nvPr/>
        </p:nvSpPr>
        <p:spPr>
          <a:xfrm>
            <a:off x="1447800" y="5486400"/>
            <a:ext cx="1343638" cy="276999"/>
          </a:xfrm>
          <a:prstGeom prst="rect">
            <a:avLst/>
          </a:prstGeom>
          <a:noFill/>
        </p:spPr>
        <p:txBody>
          <a:bodyPr wrap="none" rtlCol="0">
            <a:spAutoFit/>
          </a:bodyPr>
          <a:lstStyle/>
          <a:p>
            <a:r>
              <a:rPr lang="de-DE" dirty="0" smtClean="0"/>
              <a:t>Flüchtig (volatile)</a:t>
            </a:r>
            <a:endParaRPr lang="de-DE" dirty="0"/>
          </a:p>
        </p:txBody>
      </p:sp>
      <p:sp>
        <p:nvSpPr>
          <p:cNvPr id="25" name="Rechteck 24"/>
          <p:cNvSpPr/>
          <p:nvPr/>
        </p:nvSpPr>
        <p:spPr bwMode="auto">
          <a:xfrm>
            <a:off x="381000" y="5410200"/>
            <a:ext cx="9906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6" name="Rechteck 25"/>
          <p:cNvSpPr/>
          <p:nvPr/>
        </p:nvSpPr>
        <p:spPr bwMode="auto">
          <a:xfrm>
            <a:off x="381000" y="5867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7" name="Textfeld 26"/>
          <p:cNvSpPr txBox="1"/>
          <p:nvPr/>
        </p:nvSpPr>
        <p:spPr>
          <a:xfrm>
            <a:off x="1447800" y="5943600"/>
            <a:ext cx="1863011" cy="276999"/>
          </a:xfrm>
          <a:prstGeom prst="rect">
            <a:avLst/>
          </a:prstGeom>
          <a:noFill/>
        </p:spPr>
        <p:txBody>
          <a:bodyPr wrap="none" rtlCol="0">
            <a:spAutoFit/>
          </a:bodyPr>
          <a:lstStyle/>
          <a:p>
            <a:r>
              <a:rPr lang="de-DE" dirty="0" smtClean="0"/>
              <a:t>Permanent (non-volatile)</a:t>
            </a:r>
            <a:endParaRPr lang="de-DE" dirty="0"/>
          </a:p>
        </p:txBody>
      </p:sp>
      <p:cxnSp>
        <p:nvCxnSpPr>
          <p:cNvPr id="28" name="Gerade Verbindung mit Pfeil 27"/>
          <p:cNvCxnSpPr>
            <a:endCxn id="14" idx="0"/>
          </p:cNvCxnSpPr>
          <p:nvPr/>
        </p:nvCxnSpPr>
        <p:spPr bwMode="auto">
          <a:xfrm>
            <a:off x="31242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a:stCxn id="14" idx="3"/>
            <a:endCxn id="15" idx="1"/>
          </p:cNvCxnSpPr>
          <p:nvPr/>
        </p:nvCxnSpPr>
        <p:spPr bwMode="auto">
          <a:xfrm>
            <a:off x="3505200" y="39243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2" name="Gerade Verbindung mit Pfeil 74751"/>
          <p:cNvCxnSpPr>
            <a:stCxn id="15" idx="2"/>
            <a:endCxn id="16" idx="0"/>
          </p:cNvCxnSpPr>
          <p:nvPr/>
        </p:nvCxnSpPr>
        <p:spPr bwMode="auto">
          <a:xfrm>
            <a:off x="4305300" y="4114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4" name="Gerade Verbindung mit Pfeil 74753"/>
          <p:cNvCxnSpPr/>
          <p:nvPr/>
        </p:nvCxnSpPr>
        <p:spPr bwMode="auto">
          <a:xfrm>
            <a:off x="8001000" y="3429000"/>
            <a:ext cx="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7162800" y="3810000"/>
            <a:ext cx="6096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6096000" y="3886200"/>
            <a:ext cx="144780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8" name="Textfeld 74757"/>
          <p:cNvSpPr txBox="1"/>
          <p:nvPr/>
        </p:nvSpPr>
        <p:spPr>
          <a:xfrm>
            <a:off x="2623777" y="4114800"/>
            <a:ext cx="636713" cy="276999"/>
          </a:xfrm>
          <a:prstGeom prst="rect">
            <a:avLst/>
          </a:prstGeom>
          <a:noFill/>
        </p:spPr>
        <p:txBody>
          <a:bodyPr wrap="none" rtlCol="0">
            <a:spAutoFit/>
          </a:bodyPr>
          <a:lstStyle/>
          <a:p>
            <a:r>
              <a:rPr lang="de-DE" dirty="0" err="1" smtClean="0"/>
              <a:t>Clr</a:t>
            </a:r>
            <a:r>
              <a:rPr lang="de-DE" dirty="0" smtClean="0"/>
              <a:t> UV</a:t>
            </a:r>
            <a:endParaRPr lang="de-DE" dirty="0"/>
          </a:p>
        </p:txBody>
      </p:sp>
      <p:sp>
        <p:nvSpPr>
          <p:cNvPr id="41" name="Textfeld 40"/>
          <p:cNvSpPr txBox="1"/>
          <p:nvPr/>
        </p:nvSpPr>
        <p:spPr>
          <a:xfrm>
            <a:off x="4850431" y="3810000"/>
            <a:ext cx="559769" cy="276999"/>
          </a:xfrm>
          <a:prstGeom prst="rect">
            <a:avLst/>
          </a:prstGeom>
          <a:noFill/>
        </p:spPr>
        <p:txBody>
          <a:bodyPr wrap="none" rtlCol="0">
            <a:spAutoFit/>
          </a:bodyPr>
          <a:lstStyle/>
          <a:p>
            <a:r>
              <a:rPr lang="de-DE" dirty="0" err="1" smtClean="0"/>
              <a:t>Clr</a:t>
            </a:r>
            <a:r>
              <a:rPr lang="de-DE" dirty="0" smtClean="0"/>
              <a:t> </a:t>
            </a:r>
            <a:r>
              <a:rPr lang="de-DE" dirty="0" err="1" smtClean="0"/>
              <a:t>El</a:t>
            </a:r>
            <a:endParaRPr lang="de-DE" dirty="0"/>
          </a:p>
        </p:txBody>
      </p:sp>
      <p:sp>
        <p:nvSpPr>
          <p:cNvPr id="43" name="Textfeld 42"/>
          <p:cNvSpPr txBox="1"/>
          <p:nvPr/>
        </p:nvSpPr>
        <p:spPr>
          <a:xfrm>
            <a:off x="1091595" y="4371201"/>
            <a:ext cx="1567481" cy="276999"/>
          </a:xfrm>
          <a:prstGeom prst="rect">
            <a:avLst/>
          </a:prstGeom>
          <a:noFill/>
        </p:spPr>
        <p:txBody>
          <a:bodyPr wrap="none" rtlCol="0">
            <a:spAutoFit/>
          </a:bodyPr>
          <a:lstStyle/>
          <a:p>
            <a:r>
              <a:rPr lang="de-DE" dirty="0" smtClean="0"/>
              <a:t>P. </a:t>
            </a:r>
            <a:r>
              <a:rPr lang="de-DE" dirty="0"/>
              <a:t>m</a:t>
            </a:r>
            <a:r>
              <a:rPr lang="de-DE" dirty="0" smtClean="0"/>
              <a:t>it spez. Geräten</a:t>
            </a:r>
            <a:endParaRPr lang="de-DE" dirty="0"/>
          </a:p>
        </p:txBody>
      </p:sp>
      <p:sp>
        <p:nvSpPr>
          <p:cNvPr id="44" name="Textfeld 43"/>
          <p:cNvSpPr txBox="1"/>
          <p:nvPr/>
        </p:nvSpPr>
        <p:spPr>
          <a:xfrm>
            <a:off x="44776" y="4114800"/>
            <a:ext cx="1375120" cy="276999"/>
          </a:xfrm>
          <a:prstGeom prst="rect">
            <a:avLst/>
          </a:prstGeom>
          <a:noFill/>
        </p:spPr>
        <p:txBody>
          <a:bodyPr wrap="none" rtlCol="0">
            <a:spAutoFit/>
          </a:bodyPr>
          <a:lstStyle/>
          <a:p>
            <a:r>
              <a:rPr lang="de-DE" dirty="0" smtClean="0"/>
              <a:t>P. bei Herstellung</a:t>
            </a:r>
            <a:endParaRPr lang="de-DE" dirty="0"/>
          </a:p>
        </p:txBody>
      </p:sp>
      <p:sp>
        <p:nvSpPr>
          <p:cNvPr id="45" name="Textfeld 44"/>
          <p:cNvSpPr txBox="1"/>
          <p:nvPr/>
        </p:nvSpPr>
        <p:spPr>
          <a:xfrm>
            <a:off x="4969774" y="2667000"/>
            <a:ext cx="373821" cy="276999"/>
          </a:xfrm>
          <a:prstGeom prst="rect">
            <a:avLst/>
          </a:prstGeom>
          <a:noFill/>
        </p:spPr>
        <p:txBody>
          <a:bodyPr wrap="none" rtlCol="0">
            <a:spAutoFit/>
          </a:bodyPr>
          <a:lstStyle/>
          <a:p>
            <a:r>
              <a:rPr lang="de-DE" dirty="0" smtClean="0"/>
              <a:t>FF</a:t>
            </a:r>
            <a:endParaRPr lang="de-DE" dirty="0"/>
          </a:p>
        </p:txBody>
      </p:sp>
      <p:sp>
        <p:nvSpPr>
          <p:cNvPr id="46" name="Textfeld 45"/>
          <p:cNvSpPr txBox="1"/>
          <p:nvPr/>
        </p:nvSpPr>
        <p:spPr>
          <a:xfrm>
            <a:off x="7040915" y="2667000"/>
            <a:ext cx="465192" cy="276999"/>
          </a:xfrm>
          <a:prstGeom prst="rect">
            <a:avLst/>
          </a:prstGeom>
          <a:noFill/>
        </p:spPr>
        <p:txBody>
          <a:bodyPr wrap="none" rtlCol="0">
            <a:spAutoFit/>
          </a:bodyPr>
          <a:lstStyle/>
          <a:p>
            <a:r>
              <a:rPr lang="de-DE" dirty="0" smtClean="0"/>
              <a:t>Cap</a:t>
            </a:r>
            <a:endParaRPr lang="de-DE" dirty="0"/>
          </a:p>
        </p:txBody>
      </p:sp>
      <p:sp>
        <p:nvSpPr>
          <p:cNvPr id="47" name="Textfeld 46"/>
          <p:cNvSpPr txBox="1"/>
          <p:nvPr/>
        </p:nvSpPr>
        <p:spPr>
          <a:xfrm>
            <a:off x="7560541" y="2667000"/>
            <a:ext cx="1354859" cy="276999"/>
          </a:xfrm>
          <a:prstGeom prst="rect">
            <a:avLst/>
          </a:prstGeom>
          <a:noFill/>
        </p:spPr>
        <p:txBody>
          <a:bodyPr wrap="none" rtlCol="0">
            <a:spAutoFit/>
          </a:bodyPr>
          <a:lstStyle/>
          <a:p>
            <a:r>
              <a:rPr lang="de-DE" dirty="0" err="1" smtClean="0"/>
              <a:t>Dest</a:t>
            </a:r>
            <a:r>
              <a:rPr lang="de-DE" dirty="0" smtClean="0"/>
              <a:t> RO/Refresh</a:t>
            </a:r>
            <a:endParaRPr lang="de-DE" dirty="0"/>
          </a:p>
        </p:txBody>
      </p:sp>
    </p:spTree>
    <p:extLst>
      <p:ext uri="{BB962C8B-B14F-4D97-AF65-F5344CB8AC3E}">
        <p14:creationId xmlns:p14="http://schemas.microsoft.com/office/powerpoint/2010/main" val="371442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20</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3063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21</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50043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22</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8652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23</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8833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24</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940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25</a:t>
            </a:fld>
            <a:endParaRPr lang="de-DE" altLang="de-DE"/>
          </a:p>
        </p:txBody>
      </p: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1" name="Gerade Verbindung 170"/>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33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26</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Gruppieren 170"/>
          <p:cNvGrpSpPr/>
          <p:nvPr/>
        </p:nvGrpSpPr>
        <p:grpSpPr>
          <a:xfrm>
            <a:off x="1981200" y="2057400"/>
            <a:ext cx="609600" cy="457200"/>
            <a:chOff x="3200400" y="3505200"/>
            <a:chExt cx="609600" cy="457200"/>
          </a:xfrm>
        </p:grpSpPr>
        <p:cxnSp>
          <p:nvCxnSpPr>
            <p:cNvPr id="172" name="Gerade Verbindung 171"/>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Ellipse 176"/>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6" name="Gruppieren 205"/>
          <p:cNvGrpSpPr/>
          <p:nvPr/>
        </p:nvGrpSpPr>
        <p:grpSpPr>
          <a:xfrm>
            <a:off x="6248400" y="2057400"/>
            <a:ext cx="609600" cy="457200"/>
            <a:chOff x="3200400" y="3505200"/>
            <a:chExt cx="609600" cy="457200"/>
          </a:xfrm>
        </p:grpSpPr>
        <p:cxnSp>
          <p:nvCxnSpPr>
            <p:cNvPr id="207" name="Gerade Verbindung 206"/>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Ellipse 21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79400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27</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130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28</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1573306" y="4449100"/>
            <a:ext cx="1519517" cy="943171"/>
          </a:xfrm>
          <a:custGeom>
            <a:avLst/>
            <a:gdLst>
              <a:gd name="connsiteX0" fmla="*/ 0 w 1519517"/>
              <a:gd name="connsiteY0" fmla="*/ 660782 h 943171"/>
              <a:gd name="connsiteX1" fmla="*/ 753035 w 1519517"/>
              <a:gd name="connsiteY1" fmla="*/ 82559 h 943171"/>
              <a:gd name="connsiteX2" fmla="*/ 1438835 w 1519517"/>
              <a:gd name="connsiteY2" fmla="*/ 96006 h 943171"/>
              <a:gd name="connsiteX3" fmla="*/ 1479176 w 1519517"/>
              <a:gd name="connsiteY3" fmla="*/ 943171 h 943171"/>
            </a:gdLst>
            <a:ahLst/>
            <a:cxnLst>
              <a:cxn ang="0">
                <a:pos x="connsiteX0" y="connsiteY0"/>
              </a:cxn>
              <a:cxn ang="0">
                <a:pos x="connsiteX1" y="connsiteY1"/>
              </a:cxn>
              <a:cxn ang="0">
                <a:pos x="connsiteX2" y="connsiteY2"/>
              </a:cxn>
              <a:cxn ang="0">
                <a:pos x="connsiteX3" y="connsiteY3"/>
              </a:cxn>
            </a:cxnLst>
            <a:rect l="l" t="t" r="r" b="b"/>
            <a:pathLst>
              <a:path w="1519517" h="943171">
                <a:moveTo>
                  <a:pt x="0" y="660782"/>
                </a:moveTo>
                <a:cubicBezTo>
                  <a:pt x="256614" y="418735"/>
                  <a:pt x="513229" y="176688"/>
                  <a:pt x="753035" y="82559"/>
                </a:cubicBezTo>
                <a:cubicBezTo>
                  <a:pt x="992841" y="-11570"/>
                  <a:pt x="1317812" y="-47429"/>
                  <a:pt x="1438835" y="96006"/>
                </a:cubicBezTo>
                <a:cubicBezTo>
                  <a:pt x="1559859" y="239441"/>
                  <a:pt x="1519517" y="591306"/>
                  <a:pt x="1479176" y="94317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3" name="Gerade Verbindung 162"/>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H="1">
            <a:off x="2895600" y="2438400"/>
            <a:ext cx="22860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mit Pfeil 157"/>
          <p:cNvCxnSpPr/>
          <p:nvPr/>
        </p:nvCxnSpPr>
        <p:spPr bwMode="auto">
          <a:xfrm flipH="1">
            <a:off x="2133600" y="2057400"/>
            <a:ext cx="3124200" cy="2133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95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29</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651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32" name="Picture 3" descr="Ro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5613"/>
            <a:ext cx="8763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eck 32"/>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pic>
        <p:nvPicPr>
          <p:cNvPr id="34" name="Picture 2" descr="Prinzip des ROM-Speichers(8x8 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53000"/>
            <a:ext cx="2057400" cy="16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4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30</a:t>
            </a:fld>
            <a:endParaRPr lang="de-DE" altLang="de-DE"/>
          </a:p>
        </p:txBody>
      </p:sp>
      <p:cxnSp>
        <p:nvCxnSpPr>
          <p:cNvPr id="14" name="Gerade Verbindung 13"/>
          <p:cNvCxnSpPr/>
          <p:nvPr/>
        </p:nvCxnSpPr>
        <p:spPr bwMode="auto">
          <a:xfrm>
            <a:off x="6248400" y="2514600"/>
            <a:ext cx="0" cy="396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810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rot="10800000" flipV="1">
            <a:off x="5257800" y="990600"/>
            <a:ext cx="0" cy="3810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rot="10800000" flipV="1">
            <a:off x="5334000" y="1143000"/>
            <a:ext cx="0" cy="8382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5257800" y="9906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5334000" y="11430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Gleichschenkliges Dreieck 21"/>
          <p:cNvSpPr/>
          <p:nvPr/>
        </p:nvSpPr>
        <p:spPr bwMode="auto">
          <a:xfrm rot="5400000">
            <a:off x="6249714" y="8368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4" name="Gerade Verbindung 163"/>
          <p:cNvCxnSpPr/>
          <p:nvPr/>
        </p:nvCxnSpPr>
        <p:spPr bwMode="auto">
          <a:xfrm>
            <a:off x="1981200" y="6019800"/>
            <a:ext cx="525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248400" y="61722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Gleichschenkliges Dreieck 170"/>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a:stCxn id="171"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159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31</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7467600" y="30480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006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150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150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8674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410200" y="3048000"/>
            <a:ext cx="4572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4953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054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19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198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324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324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006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2578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1816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334000" y="1447800"/>
            <a:ext cx="26670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5" name="Rechteck 254"/>
          <p:cNvSpPr/>
          <p:nvPr/>
        </p:nvSpPr>
        <p:spPr bwMode="auto">
          <a:xfrm>
            <a:off x="4419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8" name="Ellipse 257"/>
          <p:cNvSpPr/>
          <p:nvPr/>
        </p:nvSpPr>
        <p:spPr bwMode="auto">
          <a:xfrm flipH="1">
            <a:off x="4495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9" name="Rechteck 258"/>
          <p:cNvSpPr/>
          <p:nvPr/>
        </p:nvSpPr>
        <p:spPr bwMode="auto">
          <a:xfrm>
            <a:off x="8610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0" name="Ellipse 259"/>
          <p:cNvSpPr/>
          <p:nvPr/>
        </p:nvSpPr>
        <p:spPr bwMode="auto">
          <a:xfrm flipH="1">
            <a:off x="8686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7696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7772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53340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54102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7848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Gerade Verbindung 265"/>
          <p:cNvCxnSpPr/>
          <p:nvPr/>
        </p:nvCxnSpPr>
        <p:spPr bwMode="auto">
          <a:xfrm>
            <a:off x="5486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Gerade Verbindung 266"/>
          <p:cNvCxnSpPr/>
          <p:nvPr/>
        </p:nvCxnSpPr>
        <p:spPr bwMode="auto">
          <a:xfrm>
            <a:off x="4572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8763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6388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3340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176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32</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768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0292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816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768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2578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139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33</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3152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79248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76200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53340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4864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6388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53340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77683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7150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76962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6" name="Gerade Verbindung 265"/>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180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34</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7" name="Picture 47" descr="C:\Ivan\3DLayout\gdsto3d-20070815-win32-bin\RAM\exampleRAMPo.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9" name="Picture 49" descr="C:\Users\ivan\Desktop\RAM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0" name="Picture 50" descr="C:\Users\ivan\Desktop\RAM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1" name="Picture 51" descr="C:\Users\ivan\Desktop\RA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p:cNvCxnSpPr/>
          <p:nvPr/>
        </p:nvCxnSpPr>
        <p:spPr bwMode="auto">
          <a:xfrm flipH="1">
            <a:off x="4724400" y="2590800"/>
            <a:ext cx="2667000" cy="18288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156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35</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9" descr="C:\Users\ivan\Desktop\RAM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0" descr="C:\Users\ivan\Desktop\RAM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1" descr="C:\Users\ivan\Desktop\R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flipH="1">
            <a:off x="4953000" y="2438400"/>
            <a:ext cx="2057400" cy="17526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602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36</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9" descr="C:\Users\ivan\Desktop\RAM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0" descr="C:\Users\ivan\Desktop\RAM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648200" y="2438400"/>
            <a:ext cx="2362200" cy="1600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66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37</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9" descr="C:\Users\ivan\Desktop\RAM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953000" y="2743200"/>
            <a:ext cx="1143000" cy="838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77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38</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9" descr="C:\Users\ivan\Desktop\RAM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8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39</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8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spTree>
    <p:extLst>
      <p:ext uri="{BB962C8B-B14F-4D97-AF65-F5344CB8AC3E}">
        <p14:creationId xmlns:p14="http://schemas.microsoft.com/office/powerpoint/2010/main" val="1032935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40</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41</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pic>
        <p:nvPicPr>
          <p:cNvPr id="8194" name="Picture 2" descr="http://www.chipworks.com/sites/default/files/wpblog/figure-4-amd215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762500" cy="38481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9" name="Rechteck 14338"/>
          <p:cNvSpPr/>
          <p:nvPr/>
        </p:nvSpPr>
        <p:spPr>
          <a:xfrm>
            <a:off x="533400" y="5410200"/>
            <a:ext cx="4609403" cy="276999"/>
          </a:xfrm>
          <a:prstGeom prst="rect">
            <a:avLst/>
          </a:prstGeom>
        </p:spPr>
        <p:txBody>
          <a:bodyPr wrap="none">
            <a:spAutoFit/>
          </a:bodyPr>
          <a:lstStyle/>
          <a:p>
            <a:r>
              <a:rPr lang="en-US" dirty="0"/>
              <a:t>AMD 215-0821060 28 nm HP 6T-SRAM at Poly - Plan View SEM</a:t>
            </a:r>
            <a:endParaRPr lang="de-DE" dirty="0"/>
          </a:p>
        </p:txBody>
      </p:sp>
    </p:spTree>
    <p:extLst>
      <p:ext uri="{BB962C8B-B14F-4D97-AF65-F5344CB8AC3E}">
        <p14:creationId xmlns:p14="http://schemas.microsoft.com/office/powerpoint/2010/main" val="186434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42</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0212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4" name="Group 3"/>
          <p:cNvGrpSpPr>
            <a:grpSpLocks/>
          </p:cNvGrpSpPr>
          <p:nvPr/>
        </p:nvGrpSpPr>
        <p:grpSpPr bwMode="auto">
          <a:xfrm>
            <a:off x="684213" y="1052513"/>
            <a:ext cx="3394075" cy="5111750"/>
            <a:chOff x="1632" y="480"/>
            <a:chExt cx="1968" cy="2928"/>
          </a:xfrm>
        </p:grpSpPr>
        <p:sp>
          <p:nvSpPr>
            <p:cNvPr id="66566" name="Rectangle 4"/>
            <p:cNvSpPr>
              <a:spLocks noChangeArrowheads="1"/>
            </p:cNvSpPr>
            <p:nvPr/>
          </p:nvSpPr>
          <p:spPr bwMode="auto">
            <a:xfrm>
              <a:off x="1632" y="480"/>
              <a:ext cx="1968" cy="292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567" name="AutoShape 5"/>
            <p:cNvSpPr>
              <a:spLocks noChangeAspect="1" noChangeArrowheads="1" noTextEdit="1"/>
            </p:cNvSpPr>
            <p:nvPr/>
          </p:nvSpPr>
          <p:spPr bwMode="auto">
            <a:xfrm>
              <a:off x="1776" y="528"/>
              <a:ext cx="164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de-DE"/>
            </a:p>
          </p:txBody>
        </p:sp>
        <p:sp>
          <p:nvSpPr>
            <p:cNvPr id="66568" name="Rectangle 6"/>
            <p:cNvSpPr>
              <a:spLocks noChangeArrowheads="1"/>
            </p:cNvSpPr>
            <p:nvPr/>
          </p:nvSpPr>
          <p:spPr bwMode="auto">
            <a:xfrm>
              <a:off x="1826" y="946"/>
              <a:ext cx="1536" cy="2298"/>
            </a:xfrm>
            <a:prstGeom prst="rect">
              <a:avLst/>
            </a:prstGeom>
            <a:noFill/>
            <a:ln>
              <a:noFill/>
            </a:ln>
            <a:extLst>
              <a:ext uri="{909E8E84-426E-40DD-AFC4-6F175D3DCCD1}">
                <a14:hiddenFill xmlns:a14="http://schemas.microsoft.com/office/drawing/2010/main">
                  <a:solidFill>
                    <a:srgbClr val="E5E5E5"/>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de-DE"/>
            </a:p>
          </p:txBody>
        </p:sp>
        <p:sp>
          <p:nvSpPr>
            <p:cNvPr id="66569" name="Line 7"/>
            <p:cNvSpPr>
              <a:spLocks noChangeShapeType="1"/>
            </p:cNvSpPr>
            <p:nvPr/>
          </p:nvSpPr>
          <p:spPr bwMode="auto">
            <a:xfrm flipH="1">
              <a:off x="2525" y="3092"/>
              <a:ext cx="14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0" name="Line 8"/>
            <p:cNvSpPr>
              <a:spLocks noChangeShapeType="1"/>
            </p:cNvSpPr>
            <p:nvPr/>
          </p:nvSpPr>
          <p:spPr bwMode="auto">
            <a:xfrm flipH="1">
              <a:off x="2550" y="3121"/>
              <a:ext cx="9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1" name="Line 9"/>
            <p:cNvSpPr>
              <a:spLocks noChangeShapeType="1"/>
            </p:cNvSpPr>
            <p:nvPr/>
          </p:nvSpPr>
          <p:spPr bwMode="auto">
            <a:xfrm flipH="1">
              <a:off x="2575" y="3152"/>
              <a:ext cx="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2" name="Line 10"/>
            <p:cNvSpPr>
              <a:spLocks noChangeShapeType="1"/>
            </p:cNvSpPr>
            <p:nvPr/>
          </p:nvSpPr>
          <p:spPr bwMode="auto">
            <a:xfrm>
              <a:off x="2657" y="1837"/>
              <a:ext cx="14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3" name="Freeform 11"/>
            <p:cNvSpPr>
              <a:spLocks/>
            </p:cNvSpPr>
            <p:nvPr/>
          </p:nvSpPr>
          <p:spPr bwMode="auto">
            <a:xfrm>
              <a:off x="2871" y="1966"/>
              <a:ext cx="139" cy="107"/>
            </a:xfrm>
            <a:custGeom>
              <a:avLst/>
              <a:gdLst>
                <a:gd name="T0" fmla="*/ 0 w 139"/>
                <a:gd name="T1" fmla="*/ 0 h 107"/>
                <a:gd name="T2" fmla="*/ 139 w 139"/>
                <a:gd name="T3" fmla="*/ 0 h 107"/>
                <a:gd name="T4" fmla="*/ 139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0" y="0"/>
                  </a:moveTo>
                  <a:lnTo>
                    <a:pt x="139" y="0"/>
                  </a:lnTo>
                  <a:lnTo>
                    <a:pt x="139"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4" name="Freeform 12"/>
            <p:cNvSpPr>
              <a:spLocks/>
            </p:cNvSpPr>
            <p:nvPr/>
          </p:nvSpPr>
          <p:spPr bwMode="auto">
            <a:xfrm>
              <a:off x="2871" y="1601"/>
              <a:ext cx="139" cy="107"/>
            </a:xfrm>
            <a:custGeom>
              <a:avLst/>
              <a:gdLst>
                <a:gd name="T0" fmla="*/ 139 w 139"/>
                <a:gd name="T1" fmla="*/ 0 h 107"/>
                <a:gd name="T2" fmla="*/ 139 w 139"/>
                <a:gd name="T3" fmla="*/ 107 h 107"/>
                <a:gd name="T4" fmla="*/ 0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139" y="0"/>
                  </a:moveTo>
                  <a:lnTo>
                    <a:pt x="139"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5" name="Line 13"/>
            <p:cNvSpPr>
              <a:spLocks noChangeShapeType="1"/>
            </p:cNvSpPr>
            <p:nvPr/>
          </p:nvSpPr>
          <p:spPr bwMode="auto">
            <a:xfrm>
              <a:off x="2871" y="1667"/>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6" name="Line 14"/>
            <p:cNvSpPr>
              <a:spLocks noChangeShapeType="1"/>
            </p:cNvSpPr>
            <p:nvPr/>
          </p:nvSpPr>
          <p:spPr bwMode="auto">
            <a:xfrm>
              <a:off x="2805" y="1752"/>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7" name="Oval 15"/>
            <p:cNvSpPr>
              <a:spLocks noChangeArrowheads="1"/>
            </p:cNvSpPr>
            <p:nvPr/>
          </p:nvSpPr>
          <p:spPr bwMode="auto">
            <a:xfrm>
              <a:off x="2761" y="1815"/>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8" name="Line 16"/>
            <p:cNvSpPr>
              <a:spLocks noChangeShapeType="1"/>
            </p:cNvSpPr>
            <p:nvPr/>
          </p:nvSpPr>
          <p:spPr bwMode="auto">
            <a:xfrm>
              <a:off x="2245" y="2856"/>
              <a:ext cx="14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9" name="Freeform 17"/>
            <p:cNvSpPr>
              <a:spLocks/>
            </p:cNvSpPr>
            <p:nvPr/>
          </p:nvSpPr>
          <p:spPr bwMode="auto">
            <a:xfrm>
              <a:off x="2459" y="2985"/>
              <a:ext cx="135" cy="107"/>
            </a:xfrm>
            <a:custGeom>
              <a:avLst/>
              <a:gdLst>
                <a:gd name="T0" fmla="*/ 0 w 135"/>
                <a:gd name="T1" fmla="*/ 0 h 107"/>
                <a:gd name="T2" fmla="*/ 135 w 135"/>
                <a:gd name="T3" fmla="*/ 0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135" y="0"/>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0" name="Freeform 18"/>
            <p:cNvSpPr>
              <a:spLocks/>
            </p:cNvSpPr>
            <p:nvPr/>
          </p:nvSpPr>
          <p:spPr bwMode="auto">
            <a:xfrm>
              <a:off x="2459" y="2620"/>
              <a:ext cx="135" cy="107"/>
            </a:xfrm>
            <a:custGeom>
              <a:avLst/>
              <a:gdLst>
                <a:gd name="T0" fmla="*/ 135 w 135"/>
                <a:gd name="T1" fmla="*/ 0 h 107"/>
                <a:gd name="T2" fmla="*/ 135 w 135"/>
                <a:gd name="T3" fmla="*/ 107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135"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1" name="Line 19"/>
            <p:cNvSpPr>
              <a:spLocks noChangeShapeType="1"/>
            </p:cNvSpPr>
            <p:nvPr/>
          </p:nvSpPr>
          <p:spPr bwMode="auto">
            <a:xfrm>
              <a:off x="2459" y="2687"/>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2" name="Line 20"/>
            <p:cNvSpPr>
              <a:spLocks noChangeShapeType="1"/>
            </p:cNvSpPr>
            <p:nvPr/>
          </p:nvSpPr>
          <p:spPr bwMode="auto">
            <a:xfrm>
              <a:off x="2390" y="2772"/>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3" name="Line 21"/>
            <p:cNvSpPr>
              <a:spLocks noChangeShapeType="1"/>
            </p:cNvSpPr>
            <p:nvPr/>
          </p:nvSpPr>
          <p:spPr bwMode="auto">
            <a:xfrm>
              <a:off x="2245" y="1365"/>
              <a:ext cx="9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4" name="Freeform 22"/>
            <p:cNvSpPr>
              <a:spLocks/>
            </p:cNvSpPr>
            <p:nvPr/>
          </p:nvSpPr>
          <p:spPr bwMode="auto">
            <a:xfrm>
              <a:off x="2459" y="1494"/>
              <a:ext cx="135" cy="107"/>
            </a:xfrm>
            <a:custGeom>
              <a:avLst/>
              <a:gdLst>
                <a:gd name="T0" fmla="*/ 0 w 135"/>
                <a:gd name="T1" fmla="*/ 0 h 107"/>
                <a:gd name="T2" fmla="*/ 135 w 135"/>
                <a:gd name="T3" fmla="*/ 0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135" y="0"/>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5" name="Freeform 23"/>
            <p:cNvSpPr>
              <a:spLocks/>
            </p:cNvSpPr>
            <p:nvPr/>
          </p:nvSpPr>
          <p:spPr bwMode="auto">
            <a:xfrm>
              <a:off x="2459" y="1126"/>
              <a:ext cx="135" cy="110"/>
            </a:xfrm>
            <a:custGeom>
              <a:avLst/>
              <a:gdLst>
                <a:gd name="T0" fmla="*/ 135 w 135"/>
                <a:gd name="T1" fmla="*/ 0 h 110"/>
                <a:gd name="T2" fmla="*/ 135 w 135"/>
                <a:gd name="T3" fmla="*/ 110 h 110"/>
                <a:gd name="T4" fmla="*/ 0 w 135"/>
                <a:gd name="T5" fmla="*/ 110 h 110"/>
                <a:gd name="T6" fmla="*/ 0 60000 65536"/>
                <a:gd name="T7" fmla="*/ 0 60000 65536"/>
                <a:gd name="T8" fmla="*/ 0 60000 65536"/>
              </a:gdLst>
              <a:ahLst/>
              <a:cxnLst>
                <a:cxn ang="T6">
                  <a:pos x="T0" y="T1"/>
                </a:cxn>
                <a:cxn ang="T7">
                  <a:pos x="T2" y="T3"/>
                </a:cxn>
                <a:cxn ang="T8">
                  <a:pos x="T4" y="T5"/>
                </a:cxn>
              </a:cxnLst>
              <a:rect l="0" t="0" r="r" b="b"/>
              <a:pathLst>
                <a:path w="135" h="110">
                  <a:moveTo>
                    <a:pt x="135" y="0"/>
                  </a:moveTo>
                  <a:lnTo>
                    <a:pt x="135" y="110"/>
                  </a:lnTo>
                  <a:lnTo>
                    <a:pt x="0"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6" name="Line 24"/>
            <p:cNvSpPr>
              <a:spLocks noChangeShapeType="1"/>
            </p:cNvSpPr>
            <p:nvPr/>
          </p:nvSpPr>
          <p:spPr bwMode="auto">
            <a:xfrm>
              <a:off x="2459" y="1195"/>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7" name="Line 25"/>
            <p:cNvSpPr>
              <a:spLocks noChangeShapeType="1"/>
            </p:cNvSpPr>
            <p:nvPr/>
          </p:nvSpPr>
          <p:spPr bwMode="auto">
            <a:xfrm>
              <a:off x="2390" y="1280"/>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8" name="Line 26"/>
            <p:cNvSpPr>
              <a:spLocks noChangeShapeType="1"/>
            </p:cNvSpPr>
            <p:nvPr/>
          </p:nvSpPr>
          <p:spPr bwMode="auto">
            <a:xfrm>
              <a:off x="2657" y="2384"/>
              <a:ext cx="14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9" name="Freeform 27"/>
            <p:cNvSpPr>
              <a:spLocks/>
            </p:cNvSpPr>
            <p:nvPr/>
          </p:nvSpPr>
          <p:spPr bwMode="auto">
            <a:xfrm>
              <a:off x="2871" y="2513"/>
              <a:ext cx="139" cy="107"/>
            </a:xfrm>
            <a:custGeom>
              <a:avLst/>
              <a:gdLst>
                <a:gd name="T0" fmla="*/ 0 w 139"/>
                <a:gd name="T1" fmla="*/ 0 h 107"/>
                <a:gd name="T2" fmla="*/ 139 w 139"/>
                <a:gd name="T3" fmla="*/ 0 h 107"/>
                <a:gd name="T4" fmla="*/ 139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0" y="0"/>
                  </a:moveTo>
                  <a:lnTo>
                    <a:pt x="139" y="0"/>
                  </a:lnTo>
                  <a:lnTo>
                    <a:pt x="139"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0" name="Freeform 28"/>
            <p:cNvSpPr>
              <a:spLocks/>
            </p:cNvSpPr>
            <p:nvPr/>
          </p:nvSpPr>
          <p:spPr bwMode="auto">
            <a:xfrm>
              <a:off x="2871" y="2148"/>
              <a:ext cx="139" cy="107"/>
            </a:xfrm>
            <a:custGeom>
              <a:avLst/>
              <a:gdLst>
                <a:gd name="T0" fmla="*/ 139 w 139"/>
                <a:gd name="T1" fmla="*/ 0 h 107"/>
                <a:gd name="T2" fmla="*/ 139 w 139"/>
                <a:gd name="T3" fmla="*/ 107 h 107"/>
                <a:gd name="T4" fmla="*/ 0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139" y="0"/>
                  </a:moveTo>
                  <a:lnTo>
                    <a:pt x="139"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1" name="Line 29"/>
            <p:cNvSpPr>
              <a:spLocks noChangeShapeType="1"/>
            </p:cNvSpPr>
            <p:nvPr/>
          </p:nvSpPr>
          <p:spPr bwMode="auto">
            <a:xfrm>
              <a:off x="2871" y="2215"/>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2" name="Line 30"/>
            <p:cNvSpPr>
              <a:spLocks noChangeShapeType="1"/>
            </p:cNvSpPr>
            <p:nvPr/>
          </p:nvSpPr>
          <p:spPr bwMode="auto">
            <a:xfrm>
              <a:off x="2805" y="2300"/>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3" name="Line 31"/>
            <p:cNvSpPr>
              <a:spLocks noChangeShapeType="1"/>
            </p:cNvSpPr>
            <p:nvPr/>
          </p:nvSpPr>
          <p:spPr bwMode="auto">
            <a:xfrm>
              <a:off x="2594" y="534"/>
              <a:ext cx="1" cy="14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4" name="Freeform 32"/>
            <p:cNvSpPr>
              <a:spLocks/>
            </p:cNvSpPr>
            <p:nvPr/>
          </p:nvSpPr>
          <p:spPr bwMode="auto">
            <a:xfrm>
              <a:off x="2358" y="748"/>
              <a:ext cx="107" cy="139"/>
            </a:xfrm>
            <a:custGeom>
              <a:avLst/>
              <a:gdLst>
                <a:gd name="T0" fmla="*/ 107 w 107"/>
                <a:gd name="T1" fmla="*/ 0 h 139"/>
                <a:gd name="T2" fmla="*/ 107 w 107"/>
                <a:gd name="T3" fmla="*/ 139 h 139"/>
                <a:gd name="T4" fmla="*/ 0 w 107"/>
                <a:gd name="T5" fmla="*/ 139 h 139"/>
                <a:gd name="T6" fmla="*/ 0 60000 65536"/>
                <a:gd name="T7" fmla="*/ 0 60000 65536"/>
                <a:gd name="T8" fmla="*/ 0 60000 65536"/>
              </a:gdLst>
              <a:ahLst/>
              <a:cxnLst>
                <a:cxn ang="T6">
                  <a:pos x="T0" y="T1"/>
                </a:cxn>
                <a:cxn ang="T7">
                  <a:pos x="T2" y="T3"/>
                </a:cxn>
                <a:cxn ang="T8">
                  <a:pos x="T4" y="T5"/>
                </a:cxn>
              </a:cxnLst>
              <a:rect l="0" t="0" r="r" b="b"/>
              <a:pathLst>
                <a:path w="107" h="139">
                  <a:moveTo>
                    <a:pt x="107" y="0"/>
                  </a:moveTo>
                  <a:lnTo>
                    <a:pt x="107" y="139"/>
                  </a:lnTo>
                  <a:lnTo>
                    <a:pt x="0" y="13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5" name="Freeform 33"/>
            <p:cNvSpPr>
              <a:spLocks/>
            </p:cNvSpPr>
            <p:nvPr/>
          </p:nvSpPr>
          <p:spPr bwMode="auto">
            <a:xfrm>
              <a:off x="2723" y="748"/>
              <a:ext cx="107" cy="139"/>
            </a:xfrm>
            <a:custGeom>
              <a:avLst/>
              <a:gdLst>
                <a:gd name="T0" fmla="*/ 107 w 107"/>
                <a:gd name="T1" fmla="*/ 139 h 139"/>
                <a:gd name="T2" fmla="*/ 0 w 107"/>
                <a:gd name="T3" fmla="*/ 139 h 139"/>
                <a:gd name="T4" fmla="*/ 0 w 107"/>
                <a:gd name="T5" fmla="*/ 0 h 139"/>
                <a:gd name="T6" fmla="*/ 0 60000 65536"/>
                <a:gd name="T7" fmla="*/ 0 60000 65536"/>
                <a:gd name="T8" fmla="*/ 0 60000 65536"/>
              </a:gdLst>
              <a:ahLst/>
              <a:cxnLst>
                <a:cxn ang="T6">
                  <a:pos x="T0" y="T1"/>
                </a:cxn>
                <a:cxn ang="T7">
                  <a:pos x="T2" y="T3"/>
                </a:cxn>
                <a:cxn ang="T8">
                  <a:pos x="T4" y="T5"/>
                </a:cxn>
              </a:cxnLst>
              <a:rect l="0" t="0" r="r" b="b"/>
              <a:pathLst>
                <a:path w="107" h="139">
                  <a:moveTo>
                    <a:pt x="107" y="139"/>
                  </a:moveTo>
                  <a:lnTo>
                    <a:pt x="0" y="139"/>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6" name="Line 34"/>
            <p:cNvSpPr>
              <a:spLocks noChangeShapeType="1"/>
            </p:cNvSpPr>
            <p:nvPr/>
          </p:nvSpPr>
          <p:spPr bwMode="auto">
            <a:xfrm flipH="1">
              <a:off x="2427" y="748"/>
              <a:ext cx="337"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7" name="Line 35"/>
            <p:cNvSpPr>
              <a:spLocks noChangeShapeType="1"/>
            </p:cNvSpPr>
            <p:nvPr/>
          </p:nvSpPr>
          <p:spPr bwMode="auto">
            <a:xfrm flipH="1">
              <a:off x="2509" y="679"/>
              <a:ext cx="17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8" name="Line 36"/>
            <p:cNvSpPr>
              <a:spLocks noChangeShapeType="1"/>
            </p:cNvSpPr>
            <p:nvPr/>
          </p:nvSpPr>
          <p:spPr bwMode="auto">
            <a:xfrm>
              <a:off x="3010" y="2073"/>
              <a:ext cx="1" cy="7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9" name="Line 37"/>
            <p:cNvSpPr>
              <a:spLocks noChangeShapeType="1"/>
            </p:cNvSpPr>
            <p:nvPr/>
          </p:nvSpPr>
          <p:spPr bwMode="auto">
            <a:xfrm flipV="1">
              <a:off x="2657" y="1837"/>
              <a:ext cx="1" cy="54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0" name="Line 38"/>
            <p:cNvSpPr>
              <a:spLocks noChangeShapeType="1"/>
            </p:cNvSpPr>
            <p:nvPr/>
          </p:nvSpPr>
          <p:spPr bwMode="auto">
            <a:xfrm flipH="1">
              <a:off x="2390" y="1837"/>
              <a:ext cx="1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1" name="Freeform 39"/>
            <p:cNvSpPr>
              <a:spLocks/>
            </p:cNvSpPr>
            <p:nvPr/>
          </p:nvSpPr>
          <p:spPr bwMode="auto">
            <a:xfrm>
              <a:off x="2182" y="1966"/>
              <a:ext cx="135" cy="107"/>
            </a:xfrm>
            <a:custGeom>
              <a:avLst/>
              <a:gdLst>
                <a:gd name="T0" fmla="*/ 135 w 135"/>
                <a:gd name="T1" fmla="*/ 0 h 107"/>
                <a:gd name="T2" fmla="*/ 0 w 135"/>
                <a:gd name="T3" fmla="*/ 0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0" y="0"/>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2" name="Freeform 40"/>
            <p:cNvSpPr>
              <a:spLocks/>
            </p:cNvSpPr>
            <p:nvPr/>
          </p:nvSpPr>
          <p:spPr bwMode="auto">
            <a:xfrm>
              <a:off x="2182" y="1601"/>
              <a:ext cx="135" cy="107"/>
            </a:xfrm>
            <a:custGeom>
              <a:avLst/>
              <a:gdLst>
                <a:gd name="T0" fmla="*/ 0 w 135"/>
                <a:gd name="T1" fmla="*/ 0 h 107"/>
                <a:gd name="T2" fmla="*/ 0 w 135"/>
                <a:gd name="T3" fmla="*/ 107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0" y="107"/>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3" name="Line 41"/>
            <p:cNvSpPr>
              <a:spLocks noChangeShapeType="1"/>
            </p:cNvSpPr>
            <p:nvPr/>
          </p:nvSpPr>
          <p:spPr bwMode="auto">
            <a:xfrm>
              <a:off x="2317" y="1667"/>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4" name="Line 42"/>
            <p:cNvSpPr>
              <a:spLocks noChangeShapeType="1"/>
            </p:cNvSpPr>
            <p:nvPr/>
          </p:nvSpPr>
          <p:spPr bwMode="auto">
            <a:xfrm>
              <a:off x="2387" y="1752"/>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5" name="Oval 43"/>
            <p:cNvSpPr>
              <a:spLocks noChangeArrowheads="1"/>
            </p:cNvSpPr>
            <p:nvPr/>
          </p:nvSpPr>
          <p:spPr bwMode="auto">
            <a:xfrm>
              <a:off x="2387" y="1815"/>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6" name="Oval 44"/>
            <p:cNvSpPr>
              <a:spLocks noChangeArrowheads="1"/>
            </p:cNvSpPr>
            <p:nvPr/>
          </p:nvSpPr>
          <p:spPr bwMode="auto">
            <a:xfrm>
              <a:off x="2343" y="1343"/>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7" name="Line 45"/>
            <p:cNvSpPr>
              <a:spLocks noChangeShapeType="1"/>
            </p:cNvSpPr>
            <p:nvPr/>
          </p:nvSpPr>
          <p:spPr bwMode="auto">
            <a:xfrm flipH="1">
              <a:off x="2390" y="2384"/>
              <a:ext cx="1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8" name="Freeform 46"/>
            <p:cNvSpPr>
              <a:spLocks/>
            </p:cNvSpPr>
            <p:nvPr/>
          </p:nvSpPr>
          <p:spPr bwMode="auto">
            <a:xfrm>
              <a:off x="2182" y="2513"/>
              <a:ext cx="135" cy="107"/>
            </a:xfrm>
            <a:custGeom>
              <a:avLst/>
              <a:gdLst>
                <a:gd name="T0" fmla="*/ 135 w 135"/>
                <a:gd name="T1" fmla="*/ 0 h 107"/>
                <a:gd name="T2" fmla="*/ 0 w 135"/>
                <a:gd name="T3" fmla="*/ 0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0" y="0"/>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9" name="Freeform 47"/>
            <p:cNvSpPr>
              <a:spLocks/>
            </p:cNvSpPr>
            <p:nvPr/>
          </p:nvSpPr>
          <p:spPr bwMode="auto">
            <a:xfrm>
              <a:off x="2182" y="2148"/>
              <a:ext cx="135" cy="107"/>
            </a:xfrm>
            <a:custGeom>
              <a:avLst/>
              <a:gdLst>
                <a:gd name="T0" fmla="*/ 0 w 135"/>
                <a:gd name="T1" fmla="*/ 0 h 107"/>
                <a:gd name="T2" fmla="*/ 0 w 135"/>
                <a:gd name="T3" fmla="*/ 107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0" y="107"/>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10" name="Line 48"/>
            <p:cNvSpPr>
              <a:spLocks noChangeShapeType="1"/>
            </p:cNvSpPr>
            <p:nvPr/>
          </p:nvSpPr>
          <p:spPr bwMode="auto">
            <a:xfrm>
              <a:off x="2317" y="2215"/>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1" name="Line 49"/>
            <p:cNvSpPr>
              <a:spLocks noChangeShapeType="1"/>
            </p:cNvSpPr>
            <p:nvPr/>
          </p:nvSpPr>
          <p:spPr bwMode="auto">
            <a:xfrm>
              <a:off x="2387" y="2300"/>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2" name="Line 50"/>
            <p:cNvSpPr>
              <a:spLocks noChangeShapeType="1"/>
            </p:cNvSpPr>
            <p:nvPr/>
          </p:nvSpPr>
          <p:spPr bwMode="auto">
            <a:xfrm>
              <a:off x="2182" y="2073"/>
              <a:ext cx="1" cy="7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3" name="Line 51"/>
            <p:cNvSpPr>
              <a:spLocks noChangeShapeType="1"/>
            </p:cNvSpPr>
            <p:nvPr/>
          </p:nvSpPr>
          <p:spPr bwMode="auto">
            <a:xfrm flipV="1">
              <a:off x="2531" y="1837"/>
              <a:ext cx="1" cy="54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4" name="Oval 52"/>
            <p:cNvSpPr>
              <a:spLocks noChangeArrowheads="1"/>
            </p:cNvSpPr>
            <p:nvPr/>
          </p:nvSpPr>
          <p:spPr bwMode="auto">
            <a:xfrm>
              <a:off x="2575" y="2602"/>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5" name="Oval 53"/>
            <p:cNvSpPr>
              <a:spLocks noChangeArrowheads="1"/>
            </p:cNvSpPr>
            <p:nvPr/>
          </p:nvSpPr>
          <p:spPr bwMode="auto">
            <a:xfrm>
              <a:off x="2575" y="1582"/>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6" name="Oval 54"/>
            <p:cNvSpPr>
              <a:spLocks noChangeArrowheads="1"/>
            </p:cNvSpPr>
            <p:nvPr/>
          </p:nvSpPr>
          <p:spPr bwMode="auto">
            <a:xfrm>
              <a:off x="2991"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7" name="Oval 55"/>
            <p:cNvSpPr>
              <a:spLocks noChangeArrowheads="1"/>
            </p:cNvSpPr>
            <p:nvPr/>
          </p:nvSpPr>
          <p:spPr bwMode="auto">
            <a:xfrm>
              <a:off x="2638" y="2054"/>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8" name="Oval 56"/>
            <p:cNvSpPr>
              <a:spLocks noChangeArrowheads="1"/>
            </p:cNvSpPr>
            <p:nvPr/>
          </p:nvSpPr>
          <p:spPr bwMode="auto">
            <a:xfrm>
              <a:off x="2163" y="2054"/>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9" name="Oval 57"/>
            <p:cNvSpPr>
              <a:spLocks noChangeArrowheads="1"/>
            </p:cNvSpPr>
            <p:nvPr/>
          </p:nvSpPr>
          <p:spPr bwMode="auto">
            <a:xfrm>
              <a:off x="1962" y="868"/>
              <a:ext cx="37"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0" name="Oval 58"/>
            <p:cNvSpPr>
              <a:spLocks noChangeArrowheads="1"/>
            </p:cNvSpPr>
            <p:nvPr/>
          </p:nvSpPr>
          <p:spPr bwMode="auto">
            <a:xfrm>
              <a:off x="3192" y="868"/>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1" name="Oval 59"/>
            <p:cNvSpPr>
              <a:spLocks noChangeArrowheads="1"/>
            </p:cNvSpPr>
            <p:nvPr/>
          </p:nvSpPr>
          <p:spPr bwMode="auto">
            <a:xfrm>
              <a:off x="1962" y="2054"/>
              <a:ext cx="37"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2" name="Oval 60"/>
            <p:cNvSpPr>
              <a:spLocks noChangeArrowheads="1"/>
            </p:cNvSpPr>
            <p:nvPr/>
          </p:nvSpPr>
          <p:spPr bwMode="auto">
            <a:xfrm>
              <a:off x="2512"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3" name="Oval 61"/>
            <p:cNvSpPr>
              <a:spLocks noChangeArrowheads="1"/>
            </p:cNvSpPr>
            <p:nvPr/>
          </p:nvSpPr>
          <p:spPr bwMode="auto">
            <a:xfrm>
              <a:off x="3192"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4" name="Line 62"/>
            <p:cNvSpPr>
              <a:spLocks noChangeShapeType="1"/>
            </p:cNvSpPr>
            <p:nvPr/>
          </p:nvSpPr>
          <p:spPr bwMode="auto">
            <a:xfrm flipH="1">
              <a:off x="2103" y="1601"/>
              <a:ext cx="986"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5" name="Line 63"/>
            <p:cNvSpPr>
              <a:spLocks noChangeShapeType="1"/>
            </p:cNvSpPr>
            <p:nvPr/>
          </p:nvSpPr>
          <p:spPr bwMode="auto">
            <a:xfrm flipH="1">
              <a:off x="2182" y="2620"/>
              <a:ext cx="82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6" name="Line 64"/>
            <p:cNvSpPr>
              <a:spLocks noChangeShapeType="1"/>
            </p:cNvSpPr>
            <p:nvPr/>
          </p:nvSpPr>
          <p:spPr bwMode="auto">
            <a:xfrm flipH="1">
              <a:off x="1981" y="887"/>
              <a:ext cx="377"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7" name="Line 65"/>
            <p:cNvSpPr>
              <a:spLocks noChangeShapeType="1"/>
            </p:cNvSpPr>
            <p:nvPr/>
          </p:nvSpPr>
          <p:spPr bwMode="auto">
            <a:xfrm flipH="1">
              <a:off x="2830" y="887"/>
              <a:ext cx="38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8" name="Line 66"/>
            <p:cNvSpPr>
              <a:spLocks noChangeShapeType="1"/>
            </p:cNvSpPr>
            <p:nvPr/>
          </p:nvSpPr>
          <p:spPr bwMode="auto">
            <a:xfrm>
              <a:off x="1981" y="726"/>
              <a:ext cx="1" cy="262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9" name="Line 67"/>
            <p:cNvSpPr>
              <a:spLocks noChangeShapeType="1"/>
            </p:cNvSpPr>
            <p:nvPr/>
          </p:nvSpPr>
          <p:spPr bwMode="auto">
            <a:xfrm>
              <a:off x="3211" y="726"/>
              <a:ext cx="1" cy="262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0" name="Line 68"/>
            <p:cNvSpPr>
              <a:spLocks noChangeShapeType="1"/>
            </p:cNvSpPr>
            <p:nvPr/>
          </p:nvSpPr>
          <p:spPr bwMode="auto">
            <a:xfrm>
              <a:off x="2531" y="2148"/>
              <a:ext cx="68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1" name="Line 69"/>
            <p:cNvSpPr>
              <a:spLocks noChangeShapeType="1"/>
            </p:cNvSpPr>
            <p:nvPr/>
          </p:nvSpPr>
          <p:spPr bwMode="auto">
            <a:xfrm>
              <a:off x="1981" y="2073"/>
              <a:ext cx="676"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2" name="Line 70"/>
            <p:cNvSpPr>
              <a:spLocks noChangeShapeType="1"/>
            </p:cNvSpPr>
            <p:nvPr/>
          </p:nvSpPr>
          <p:spPr bwMode="auto">
            <a:xfrm>
              <a:off x="2440" y="1126"/>
              <a:ext cx="31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3" name="Rectangle 71"/>
            <p:cNvSpPr>
              <a:spLocks noChangeArrowheads="1"/>
            </p:cNvSpPr>
            <p:nvPr/>
          </p:nvSpPr>
          <p:spPr bwMode="auto">
            <a:xfrm>
              <a:off x="2659" y="528"/>
              <a:ext cx="16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EQ</a:t>
              </a:r>
              <a:endParaRPr lang="en-US" sz="2800" b="1" i="1">
                <a:latin typeface="Arial" charset="0"/>
              </a:endParaRPr>
            </a:p>
          </p:txBody>
        </p:sp>
        <p:sp>
          <p:nvSpPr>
            <p:cNvPr id="66634" name="Rectangle 72"/>
            <p:cNvSpPr>
              <a:spLocks noChangeArrowheads="1"/>
            </p:cNvSpPr>
            <p:nvPr/>
          </p:nvSpPr>
          <p:spPr bwMode="auto">
            <a:xfrm>
              <a:off x="2496" y="969"/>
              <a:ext cx="7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V</a:t>
              </a:r>
              <a:endParaRPr lang="en-US" sz="2800" b="1" i="1">
                <a:latin typeface="Arial" charset="0"/>
              </a:endParaRPr>
            </a:p>
          </p:txBody>
        </p:sp>
        <p:sp>
          <p:nvSpPr>
            <p:cNvPr id="66635" name="Rectangle 73"/>
            <p:cNvSpPr>
              <a:spLocks noChangeArrowheads="1"/>
            </p:cNvSpPr>
            <p:nvPr/>
          </p:nvSpPr>
          <p:spPr bwMode="auto">
            <a:xfrm>
              <a:off x="2569" y="1016"/>
              <a:ext cx="12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200" i="1">
                  <a:solidFill>
                    <a:srgbClr val="000000"/>
                  </a:solidFill>
                  <a:latin typeface="Arial" charset="0"/>
                </a:rPr>
                <a:t>DD</a:t>
              </a:r>
              <a:endParaRPr lang="en-US" sz="2800" b="1" i="1">
                <a:latin typeface="Arial" charset="0"/>
              </a:endParaRPr>
            </a:p>
          </p:txBody>
        </p:sp>
        <p:sp>
          <p:nvSpPr>
            <p:cNvPr id="66636" name="Rectangle 74"/>
            <p:cNvSpPr>
              <a:spLocks noChangeArrowheads="1"/>
            </p:cNvSpPr>
            <p:nvPr/>
          </p:nvSpPr>
          <p:spPr bwMode="auto">
            <a:xfrm>
              <a:off x="1778" y="754"/>
              <a:ext cx="13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BL</a:t>
              </a:r>
              <a:endParaRPr lang="en-US" sz="2800" b="1" i="1">
                <a:latin typeface="Arial" charset="0"/>
              </a:endParaRPr>
            </a:p>
          </p:txBody>
        </p:sp>
        <p:sp>
          <p:nvSpPr>
            <p:cNvPr id="66637" name="Rectangle 75"/>
            <p:cNvSpPr>
              <a:spLocks noChangeArrowheads="1"/>
            </p:cNvSpPr>
            <p:nvPr/>
          </p:nvSpPr>
          <p:spPr bwMode="auto">
            <a:xfrm>
              <a:off x="3267" y="754"/>
              <a:ext cx="13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BL</a:t>
              </a:r>
              <a:endParaRPr lang="en-US" sz="2800" b="1" i="1">
                <a:latin typeface="Arial" charset="0"/>
              </a:endParaRPr>
            </a:p>
          </p:txBody>
        </p:sp>
        <p:sp>
          <p:nvSpPr>
            <p:cNvPr id="66638" name="Line 76"/>
            <p:cNvSpPr>
              <a:spLocks noChangeShapeType="1"/>
            </p:cNvSpPr>
            <p:nvPr/>
          </p:nvSpPr>
          <p:spPr bwMode="auto">
            <a:xfrm>
              <a:off x="3268" y="761"/>
              <a:ext cx="13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9" name="Rectangle 77"/>
            <p:cNvSpPr>
              <a:spLocks noChangeArrowheads="1"/>
            </p:cNvSpPr>
            <p:nvPr/>
          </p:nvSpPr>
          <p:spPr bwMode="auto">
            <a:xfrm>
              <a:off x="2078" y="1306"/>
              <a:ext cx="1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SE</a:t>
              </a:r>
              <a:endParaRPr lang="en-US" sz="2800" b="1" i="1">
                <a:latin typeface="Arial" charset="0"/>
              </a:endParaRPr>
            </a:p>
          </p:txBody>
        </p:sp>
        <p:sp>
          <p:nvSpPr>
            <p:cNvPr id="66640" name="Line 78"/>
            <p:cNvSpPr>
              <a:spLocks noChangeShapeType="1"/>
            </p:cNvSpPr>
            <p:nvPr/>
          </p:nvSpPr>
          <p:spPr bwMode="auto">
            <a:xfrm>
              <a:off x="2078" y="1315"/>
              <a:ext cx="129"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41" name="Rectangle 79"/>
            <p:cNvSpPr>
              <a:spLocks noChangeArrowheads="1"/>
            </p:cNvSpPr>
            <p:nvPr/>
          </p:nvSpPr>
          <p:spPr bwMode="auto">
            <a:xfrm>
              <a:off x="2078" y="2796"/>
              <a:ext cx="1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SE</a:t>
              </a:r>
              <a:endParaRPr lang="en-US" sz="2800" b="1" i="1">
                <a:latin typeface="Arial" charset="0"/>
              </a:endParaRPr>
            </a:p>
          </p:txBody>
        </p:sp>
      </p:grpSp>
      <p:sp>
        <p:nvSpPr>
          <p:cNvPr id="66565" name="Rectangle 80"/>
          <p:cNvSpPr>
            <a:spLocks noChangeArrowheads="1"/>
          </p:cNvSpPr>
          <p:nvPr/>
        </p:nvSpPr>
        <p:spPr bwMode="auto">
          <a:xfrm>
            <a:off x="4500563" y="1557338"/>
            <a:ext cx="40243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latin typeface="Arial" charset="0"/>
              </a:rPr>
              <a:t>Wird im Schaltpunkt initialisiert,</a:t>
            </a:r>
          </a:p>
          <a:p>
            <a:pPr algn="l"/>
            <a:r>
              <a:rPr lang="en-US" sz="2000">
                <a:latin typeface="Arial" charset="0"/>
              </a:rPr>
              <a:t>d.h der Zustand ist metastabil</a:t>
            </a:r>
          </a:p>
          <a:p>
            <a:pPr algn="l"/>
            <a:endParaRPr lang="en-US" sz="2000">
              <a:latin typeface="Arial" charset="0"/>
            </a:endParaRPr>
          </a:p>
          <a:p>
            <a:pPr algn="l"/>
            <a:r>
              <a:rPr lang="en-US" sz="2000">
                <a:latin typeface="Arial" charset="0"/>
              </a:rPr>
              <a:t>Schnelles Umkippen durch positive </a:t>
            </a:r>
          </a:p>
          <a:p>
            <a:pPr algn="l"/>
            <a:r>
              <a:rPr lang="en-US" sz="2000">
                <a:latin typeface="Arial" charset="0"/>
              </a:rPr>
              <a:t>Rückkopplung</a:t>
            </a:r>
          </a:p>
          <a:p>
            <a:pPr algn="l"/>
            <a:endParaRPr lang="en-US" sz="2000">
              <a:latin typeface="Arial" charset="0"/>
            </a:endParaRPr>
          </a:p>
          <a:p>
            <a:pPr algn="l"/>
            <a:r>
              <a:rPr lang="en-US" sz="2000">
                <a:latin typeface="Arial" charset="0"/>
              </a:rPr>
              <a:t>SE selektiert den Verstärker</a:t>
            </a:r>
            <a:endParaRPr lang="en-US" sz="2000" i="1">
              <a:latin typeface="Arial" charset="0"/>
            </a:endParaRP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769793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Group 3"/>
          <p:cNvGrpSpPr>
            <a:grpSpLocks/>
          </p:cNvGrpSpPr>
          <p:nvPr/>
        </p:nvGrpSpPr>
        <p:grpSpPr bwMode="auto">
          <a:xfrm>
            <a:off x="1327150" y="1055688"/>
            <a:ext cx="6629400" cy="5181600"/>
            <a:chOff x="576" y="672"/>
            <a:chExt cx="3840" cy="2976"/>
          </a:xfrm>
        </p:grpSpPr>
        <p:sp>
          <p:nvSpPr>
            <p:cNvPr id="65541" name="Rectangle 4"/>
            <p:cNvSpPr>
              <a:spLocks noChangeArrowheads="1"/>
            </p:cNvSpPr>
            <p:nvPr/>
          </p:nvSpPr>
          <p:spPr bwMode="auto">
            <a:xfrm>
              <a:off x="576" y="672"/>
              <a:ext cx="3840" cy="29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542" name="AutoShape 5"/>
            <p:cNvSpPr>
              <a:spLocks noChangeAspect="1" noChangeArrowheads="1" noTextEdit="1"/>
            </p:cNvSpPr>
            <p:nvPr/>
          </p:nvSpPr>
          <p:spPr bwMode="auto">
            <a:xfrm>
              <a:off x="768" y="864"/>
              <a:ext cx="3456"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3" name="Rectangle 6"/>
            <p:cNvSpPr>
              <a:spLocks noChangeArrowheads="1"/>
            </p:cNvSpPr>
            <p:nvPr/>
          </p:nvSpPr>
          <p:spPr bwMode="auto">
            <a:xfrm>
              <a:off x="773" y="869"/>
              <a:ext cx="2457" cy="2606"/>
            </a:xfrm>
            <a:prstGeom prst="rect">
              <a:avLst/>
            </a:prstGeom>
            <a:noFill/>
            <a:ln>
              <a:noFill/>
            </a:ln>
            <a:extLst>
              <a:ext uri="{909E8E84-426E-40DD-AFC4-6F175D3DCCD1}">
                <a14:hiddenFill xmlns:a14="http://schemas.microsoft.com/office/drawing/2010/main">
                  <a:solidFill>
                    <a:srgbClr val="E5E5E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4" name="Line 7"/>
            <p:cNvSpPr>
              <a:spLocks noChangeShapeType="1"/>
            </p:cNvSpPr>
            <p:nvPr/>
          </p:nvSpPr>
          <p:spPr bwMode="auto">
            <a:xfrm>
              <a:off x="2054" y="3274"/>
              <a:ext cx="1" cy="48"/>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5" name="Line 8"/>
            <p:cNvSpPr>
              <a:spLocks noChangeShapeType="1"/>
            </p:cNvSpPr>
            <p:nvPr/>
          </p:nvSpPr>
          <p:spPr bwMode="auto">
            <a:xfrm flipH="1">
              <a:off x="1944" y="3322"/>
              <a:ext cx="22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6" name="Line 9"/>
            <p:cNvSpPr>
              <a:spLocks noChangeShapeType="1"/>
            </p:cNvSpPr>
            <p:nvPr/>
          </p:nvSpPr>
          <p:spPr bwMode="auto">
            <a:xfrm flipH="1">
              <a:off x="1987" y="336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7" name="Line 10"/>
            <p:cNvSpPr>
              <a:spLocks noChangeShapeType="1"/>
            </p:cNvSpPr>
            <p:nvPr/>
          </p:nvSpPr>
          <p:spPr bwMode="auto">
            <a:xfrm flipH="1">
              <a:off x="2021" y="3413"/>
              <a:ext cx="6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8" name="Line 11"/>
            <p:cNvSpPr>
              <a:spLocks noChangeShapeType="1"/>
            </p:cNvSpPr>
            <p:nvPr/>
          </p:nvSpPr>
          <p:spPr bwMode="auto">
            <a:xfrm>
              <a:off x="3888" y="2554"/>
              <a:ext cx="1" cy="43"/>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9" name="Line 12"/>
            <p:cNvSpPr>
              <a:spLocks noChangeShapeType="1"/>
            </p:cNvSpPr>
            <p:nvPr/>
          </p:nvSpPr>
          <p:spPr bwMode="auto">
            <a:xfrm flipH="1">
              <a:off x="3782" y="2597"/>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0" name="Line 13"/>
            <p:cNvSpPr>
              <a:spLocks noChangeShapeType="1"/>
            </p:cNvSpPr>
            <p:nvPr/>
          </p:nvSpPr>
          <p:spPr bwMode="auto">
            <a:xfrm flipH="1">
              <a:off x="3821" y="264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1" name="Line 14"/>
            <p:cNvSpPr>
              <a:spLocks noChangeShapeType="1"/>
            </p:cNvSpPr>
            <p:nvPr/>
          </p:nvSpPr>
          <p:spPr bwMode="auto">
            <a:xfrm flipH="1">
              <a:off x="3859" y="2688"/>
              <a:ext cx="6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2" name="Line 15"/>
            <p:cNvSpPr>
              <a:spLocks noChangeShapeType="1"/>
            </p:cNvSpPr>
            <p:nvPr/>
          </p:nvSpPr>
          <p:spPr bwMode="auto">
            <a:xfrm>
              <a:off x="1517" y="2914"/>
              <a:ext cx="220"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3" name="Freeform 16"/>
            <p:cNvSpPr>
              <a:spLocks/>
            </p:cNvSpPr>
            <p:nvPr/>
          </p:nvSpPr>
          <p:spPr bwMode="auto">
            <a:xfrm>
              <a:off x="1843" y="311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4" name="Freeform 17"/>
            <p:cNvSpPr>
              <a:spLocks/>
            </p:cNvSpPr>
            <p:nvPr/>
          </p:nvSpPr>
          <p:spPr bwMode="auto">
            <a:xfrm>
              <a:off x="1843" y="255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5" name="Line 18"/>
            <p:cNvSpPr>
              <a:spLocks noChangeShapeType="1"/>
            </p:cNvSpPr>
            <p:nvPr/>
          </p:nvSpPr>
          <p:spPr bwMode="auto">
            <a:xfrm>
              <a:off x="1843" y="265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6" name="Line 19"/>
            <p:cNvSpPr>
              <a:spLocks noChangeShapeType="1"/>
            </p:cNvSpPr>
            <p:nvPr/>
          </p:nvSpPr>
          <p:spPr bwMode="auto">
            <a:xfrm>
              <a:off x="1737" y="278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7" name="Line 20"/>
            <p:cNvSpPr>
              <a:spLocks noChangeShapeType="1"/>
            </p:cNvSpPr>
            <p:nvPr/>
          </p:nvSpPr>
          <p:spPr bwMode="auto">
            <a:xfrm>
              <a:off x="1065" y="2194"/>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8" name="Freeform 21"/>
            <p:cNvSpPr>
              <a:spLocks/>
            </p:cNvSpPr>
            <p:nvPr/>
          </p:nvSpPr>
          <p:spPr bwMode="auto">
            <a:xfrm>
              <a:off x="1387" y="239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9" name="Freeform 22"/>
            <p:cNvSpPr>
              <a:spLocks/>
            </p:cNvSpPr>
            <p:nvPr/>
          </p:nvSpPr>
          <p:spPr bwMode="auto">
            <a:xfrm>
              <a:off x="1387" y="183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0" name="Line 23"/>
            <p:cNvSpPr>
              <a:spLocks noChangeShapeType="1"/>
            </p:cNvSpPr>
            <p:nvPr/>
          </p:nvSpPr>
          <p:spPr bwMode="auto">
            <a:xfrm>
              <a:off x="138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1" name="Line 24"/>
            <p:cNvSpPr>
              <a:spLocks noChangeShapeType="1"/>
            </p:cNvSpPr>
            <p:nvPr/>
          </p:nvSpPr>
          <p:spPr bwMode="auto">
            <a:xfrm>
              <a:off x="1286"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2" name="Line 25"/>
            <p:cNvSpPr>
              <a:spLocks noChangeShapeType="1"/>
            </p:cNvSpPr>
            <p:nvPr/>
          </p:nvSpPr>
          <p:spPr bwMode="auto">
            <a:xfrm flipH="1">
              <a:off x="1958" y="1474"/>
              <a:ext cx="19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3" name="Freeform 26"/>
            <p:cNvSpPr>
              <a:spLocks/>
            </p:cNvSpPr>
            <p:nvPr/>
          </p:nvSpPr>
          <p:spPr bwMode="auto">
            <a:xfrm>
              <a:off x="1598" y="1671"/>
              <a:ext cx="211" cy="163"/>
            </a:xfrm>
            <a:custGeom>
              <a:avLst/>
              <a:gdLst>
                <a:gd name="T0" fmla="*/ 211 w 211"/>
                <a:gd name="T1" fmla="*/ 0 h 163"/>
                <a:gd name="T2" fmla="*/ 0 w 211"/>
                <a:gd name="T3" fmla="*/ 0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4" name="Freeform 27"/>
            <p:cNvSpPr>
              <a:spLocks/>
            </p:cNvSpPr>
            <p:nvPr/>
          </p:nvSpPr>
          <p:spPr bwMode="auto">
            <a:xfrm>
              <a:off x="1598" y="1114"/>
              <a:ext cx="211" cy="163"/>
            </a:xfrm>
            <a:custGeom>
              <a:avLst/>
              <a:gdLst>
                <a:gd name="T0" fmla="*/ 0 w 211"/>
                <a:gd name="T1" fmla="*/ 0 h 163"/>
                <a:gd name="T2" fmla="*/ 0 w 211"/>
                <a:gd name="T3" fmla="*/ 163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0" y="163"/>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5" name="Line 28"/>
            <p:cNvSpPr>
              <a:spLocks noChangeShapeType="1"/>
            </p:cNvSpPr>
            <p:nvPr/>
          </p:nvSpPr>
          <p:spPr bwMode="auto">
            <a:xfrm>
              <a:off x="1809"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6" name="Line 29"/>
            <p:cNvSpPr>
              <a:spLocks noChangeShapeType="1"/>
            </p:cNvSpPr>
            <p:nvPr/>
          </p:nvSpPr>
          <p:spPr bwMode="auto">
            <a:xfrm>
              <a:off x="1891"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7" name="Freeform 30"/>
            <p:cNvSpPr>
              <a:spLocks/>
            </p:cNvSpPr>
            <p:nvPr/>
          </p:nvSpPr>
          <p:spPr bwMode="auto">
            <a:xfrm>
              <a:off x="2294"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8" name="Freeform 31"/>
            <p:cNvSpPr>
              <a:spLocks/>
            </p:cNvSpPr>
            <p:nvPr/>
          </p:nvSpPr>
          <p:spPr bwMode="auto">
            <a:xfrm>
              <a:off x="2294"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9" name="Line 32"/>
            <p:cNvSpPr>
              <a:spLocks noChangeShapeType="1"/>
            </p:cNvSpPr>
            <p:nvPr/>
          </p:nvSpPr>
          <p:spPr bwMode="auto">
            <a:xfrm>
              <a:off x="2294"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0" name="Line 33"/>
            <p:cNvSpPr>
              <a:spLocks noChangeShapeType="1"/>
            </p:cNvSpPr>
            <p:nvPr/>
          </p:nvSpPr>
          <p:spPr bwMode="auto">
            <a:xfrm>
              <a:off x="2213"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1" name="Line 34"/>
            <p:cNvSpPr>
              <a:spLocks noChangeShapeType="1"/>
            </p:cNvSpPr>
            <p:nvPr/>
          </p:nvSpPr>
          <p:spPr bwMode="auto">
            <a:xfrm flipH="1">
              <a:off x="2822" y="2194"/>
              <a:ext cx="14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2" name="Freeform 35"/>
            <p:cNvSpPr>
              <a:spLocks/>
            </p:cNvSpPr>
            <p:nvPr/>
          </p:nvSpPr>
          <p:spPr bwMode="auto">
            <a:xfrm>
              <a:off x="2505" y="2391"/>
              <a:ext cx="212" cy="163"/>
            </a:xfrm>
            <a:custGeom>
              <a:avLst/>
              <a:gdLst>
                <a:gd name="T0" fmla="*/ 212 w 212"/>
                <a:gd name="T1" fmla="*/ 0 h 163"/>
                <a:gd name="T2" fmla="*/ 0 w 212"/>
                <a:gd name="T3" fmla="*/ 0 h 163"/>
                <a:gd name="T4" fmla="*/ 0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212"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3" name="Freeform 36"/>
            <p:cNvSpPr>
              <a:spLocks/>
            </p:cNvSpPr>
            <p:nvPr/>
          </p:nvSpPr>
          <p:spPr bwMode="auto">
            <a:xfrm>
              <a:off x="2505" y="1834"/>
              <a:ext cx="212" cy="163"/>
            </a:xfrm>
            <a:custGeom>
              <a:avLst/>
              <a:gdLst>
                <a:gd name="T0" fmla="*/ 0 w 212"/>
                <a:gd name="T1" fmla="*/ 0 h 163"/>
                <a:gd name="T2" fmla="*/ 0 w 212"/>
                <a:gd name="T3" fmla="*/ 163 h 163"/>
                <a:gd name="T4" fmla="*/ 212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0" y="0"/>
                  </a:moveTo>
                  <a:lnTo>
                    <a:pt x="0" y="163"/>
                  </a:lnTo>
                  <a:lnTo>
                    <a:pt x="212"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4" name="Line 37"/>
            <p:cNvSpPr>
              <a:spLocks noChangeShapeType="1"/>
            </p:cNvSpPr>
            <p:nvPr/>
          </p:nvSpPr>
          <p:spPr bwMode="auto">
            <a:xfrm>
              <a:off x="271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5" name="Line 38"/>
            <p:cNvSpPr>
              <a:spLocks noChangeShapeType="1"/>
            </p:cNvSpPr>
            <p:nvPr/>
          </p:nvSpPr>
          <p:spPr bwMode="auto">
            <a:xfrm>
              <a:off x="2817"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6" name="Line 39"/>
            <p:cNvSpPr>
              <a:spLocks noChangeShapeType="1"/>
            </p:cNvSpPr>
            <p:nvPr/>
          </p:nvSpPr>
          <p:spPr bwMode="auto">
            <a:xfrm>
              <a:off x="1598" y="2554"/>
              <a:ext cx="90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7" name="Oval 40"/>
            <p:cNvSpPr>
              <a:spLocks noChangeArrowheads="1"/>
            </p:cNvSpPr>
            <p:nvPr/>
          </p:nvSpPr>
          <p:spPr bwMode="auto">
            <a:xfrm>
              <a:off x="156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8" name="Oval 41"/>
            <p:cNvSpPr>
              <a:spLocks noChangeArrowheads="1"/>
            </p:cNvSpPr>
            <p:nvPr/>
          </p:nvSpPr>
          <p:spPr bwMode="auto">
            <a:xfrm>
              <a:off x="2477"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9" name="Oval 42"/>
            <p:cNvSpPr>
              <a:spLocks noChangeArrowheads="1"/>
            </p:cNvSpPr>
            <p:nvPr/>
          </p:nvSpPr>
          <p:spPr bwMode="auto">
            <a:xfrm>
              <a:off x="1891"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0" name="Oval 43"/>
            <p:cNvSpPr>
              <a:spLocks noChangeArrowheads="1"/>
            </p:cNvSpPr>
            <p:nvPr/>
          </p:nvSpPr>
          <p:spPr bwMode="auto">
            <a:xfrm>
              <a:off x="2016" y="144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81" name="Oval 44"/>
            <p:cNvSpPr>
              <a:spLocks noChangeArrowheads="1"/>
            </p:cNvSpPr>
            <p:nvPr/>
          </p:nvSpPr>
          <p:spPr bwMode="auto">
            <a:xfrm>
              <a:off x="2145" y="1440"/>
              <a:ext cx="68"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2" name="Line 45"/>
            <p:cNvSpPr>
              <a:spLocks noChangeShapeType="1"/>
            </p:cNvSpPr>
            <p:nvPr/>
          </p:nvSpPr>
          <p:spPr bwMode="auto">
            <a:xfrm flipH="1">
              <a:off x="3365" y="1474"/>
              <a:ext cx="163"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3" name="Freeform 46"/>
            <p:cNvSpPr>
              <a:spLocks/>
            </p:cNvSpPr>
            <p:nvPr/>
          </p:nvSpPr>
          <p:spPr bwMode="auto">
            <a:xfrm>
              <a:off x="3677"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4" name="Freeform 47"/>
            <p:cNvSpPr>
              <a:spLocks/>
            </p:cNvSpPr>
            <p:nvPr/>
          </p:nvSpPr>
          <p:spPr bwMode="auto">
            <a:xfrm>
              <a:off x="3677"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5" name="Line 48"/>
            <p:cNvSpPr>
              <a:spLocks noChangeShapeType="1"/>
            </p:cNvSpPr>
            <p:nvPr/>
          </p:nvSpPr>
          <p:spPr bwMode="auto">
            <a:xfrm>
              <a:off x="3677"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6" name="Line 49"/>
            <p:cNvSpPr>
              <a:spLocks noChangeShapeType="1"/>
            </p:cNvSpPr>
            <p:nvPr/>
          </p:nvSpPr>
          <p:spPr bwMode="auto">
            <a:xfrm>
              <a:off x="3595"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7" name="Line 50"/>
            <p:cNvSpPr>
              <a:spLocks noChangeShapeType="1"/>
            </p:cNvSpPr>
            <p:nvPr/>
          </p:nvSpPr>
          <p:spPr bwMode="auto">
            <a:xfrm flipH="1">
              <a:off x="3365" y="2194"/>
              <a:ext cx="21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8" name="Freeform 51"/>
            <p:cNvSpPr>
              <a:spLocks/>
            </p:cNvSpPr>
            <p:nvPr/>
          </p:nvSpPr>
          <p:spPr bwMode="auto">
            <a:xfrm>
              <a:off x="3677" y="1834"/>
              <a:ext cx="211" cy="163"/>
            </a:xfrm>
            <a:custGeom>
              <a:avLst/>
              <a:gdLst>
                <a:gd name="T0" fmla="*/ 0 w 211"/>
                <a:gd name="T1" fmla="*/ 163 h 163"/>
                <a:gd name="T2" fmla="*/ 211 w 211"/>
                <a:gd name="T3" fmla="*/ 163 h 163"/>
                <a:gd name="T4" fmla="*/ 211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0" y="163"/>
                  </a:moveTo>
                  <a:lnTo>
                    <a:pt x="211" y="163"/>
                  </a:lnTo>
                  <a:lnTo>
                    <a:pt x="211"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9" name="Freeform 52"/>
            <p:cNvSpPr>
              <a:spLocks/>
            </p:cNvSpPr>
            <p:nvPr/>
          </p:nvSpPr>
          <p:spPr bwMode="auto">
            <a:xfrm>
              <a:off x="3677" y="2391"/>
              <a:ext cx="211" cy="163"/>
            </a:xfrm>
            <a:custGeom>
              <a:avLst/>
              <a:gdLst>
                <a:gd name="T0" fmla="*/ 211 w 211"/>
                <a:gd name="T1" fmla="*/ 163 h 163"/>
                <a:gd name="T2" fmla="*/ 211 w 211"/>
                <a:gd name="T3" fmla="*/ 0 h 163"/>
                <a:gd name="T4" fmla="*/ 0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211" y="163"/>
                  </a:moveTo>
                  <a:lnTo>
                    <a:pt x="211" y="0"/>
                  </a:lnTo>
                  <a:lnTo>
                    <a:pt x="0"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0" name="Line 53"/>
            <p:cNvSpPr>
              <a:spLocks noChangeShapeType="1"/>
            </p:cNvSpPr>
            <p:nvPr/>
          </p:nvSpPr>
          <p:spPr bwMode="auto">
            <a:xfrm flipV="1">
              <a:off x="367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1" name="Line 54"/>
            <p:cNvSpPr>
              <a:spLocks noChangeShapeType="1"/>
            </p:cNvSpPr>
            <p:nvPr/>
          </p:nvSpPr>
          <p:spPr bwMode="auto">
            <a:xfrm flipV="1">
              <a:off x="3576" y="2059"/>
              <a:ext cx="1" cy="26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2" name="Oval 55"/>
            <p:cNvSpPr>
              <a:spLocks noChangeArrowheads="1"/>
            </p:cNvSpPr>
            <p:nvPr/>
          </p:nvSpPr>
          <p:spPr bwMode="auto">
            <a:xfrm>
              <a:off x="3336"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3" name="Oval 56"/>
            <p:cNvSpPr>
              <a:spLocks noChangeArrowheads="1"/>
            </p:cNvSpPr>
            <p:nvPr/>
          </p:nvSpPr>
          <p:spPr bwMode="auto">
            <a:xfrm>
              <a:off x="385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4" name="Oval 57"/>
            <p:cNvSpPr>
              <a:spLocks noChangeArrowheads="1"/>
            </p:cNvSpPr>
            <p:nvPr/>
          </p:nvSpPr>
          <p:spPr bwMode="auto">
            <a:xfrm>
              <a:off x="3528"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5" name="Freeform 58"/>
            <p:cNvSpPr>
              <a:spLocks/>
            </p:cNvSpPr>
            <p:nvPr/>
          </p:nvSpPr>
          <p:spPr bwMode="auto">
            <a:xfrm>
              <a:off x="1598" y="1474"/>
              <a:ext cx="447" cy="360"/>
            </a:xfrm>
            <a:custGeom>
              <a:avLst/>
              <a:gdLst>
                <a:gd name="T0" fmla="*/ 0 w 447"/>
                <a:gd name="T1" fmla="*/ 360 h 360"/>
                <a:gd name="T2" fmla="*/ 447 w 447"/>
                <a:gd name="T3" fmla="*/ 360 h 360"/>
                <a:gd name="T4" fmla="*/ 447 w 447"/>
                <a:gd name="T5" fmla="*/ 0 h 360"/>
                <a:gd name="T6" fmla="*/ 0 60000 65536"/>
                <a:gd name="T7" fmla="*/ 0 60000 65536"/>
                <a:gd name="T8" fmla="*/ 0 60000 65536"/>
              </a:gdLst>
              <a:ahLst/>
              <a:cxnLst>
                <a:cxn ang="T6">
                  <a:pos x="T0" y="T1"/>
                </a:cxn>
                <a:cxn ang="T7">
                  <a:pos x="T2" y="T3"/>
                </a:cxn>
                <a:cxn ang="T8">
                  <a:pos x="T4" y="T5"/>
                </a:cxn>
              </a:cxnLst>
              <a:rect l="0" t="0" r="r" b="b"/>
              <a:pathLst>
                <a:path w="447" h="360">
                  <a:moveTo>
                    <a:pt x="0" y="360"/>
                  </a:moveTo>
                  <a:lnTo>
                    <a:pt x="447" y="360"/>
                  </a:lnTo>
                  <a:lnTo>
                    <a:pt x="447"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6" name="Line 59"/>
            <p:cNvSpPr>
              <a:spLocks noChangeShapeType="1"/>
            </p:cNvSpPr>
            <p:nvPr/>
          </p:nvSpPr>
          <p:spPr bwMode="auto">
            <a:xfrm>
              <a:off x="1478" y="1114"/>
              <a:ext cx="115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7" name="Line 60"/>
            <p:cNvSpPr>
              <a:spLocks noChangeShapeType="1"/>
            </p:cNvSpPr>
            <p:nvPr/>
          </p:nvSpPr>
          <p:spPr bwMode="auto">
            <a:xfrm>
              <a:off x="3734" y="1114"/>
              <a:ext cx="30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8" name="Line 61"/>
            <p:cNvSpPr>
              <a:spLocks noChangeShapeType="1"/>
            </p:cNvSpPr>
            <p:nvPr/>
          </p:nvSpPr>
          <p:spPr bwMode="auto">
            <a:xfrm>
              <a:off x="2505" y="1834"/>
              <a:ext cx="860"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9" name="Line 62"/>
            <p:cNvSpPr>
              <a:spLocks noChangeShapeType="1"/>
            </p:cNvSpPr>
            <p:nvPr/>
          </p:nvSpPr>
          <p:spPr bwMode="auto">
            <a:xfrm>
              <a:off x="3888" y="1834"/>
              <a:ext cx="259"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0" name="Line 63"/>
            <p:cNvSpPr>
              <a:spLocks noChangeShapeType="1"/>
            </p:cNvSpPr>
            <p:nvPr/>
          </p:nvSpPr>
          <p:spPr bwMode="auto">
            <a:xfrm>
              <a:off x="3365" y="1474"/>
              <a:ext cx="1" cy="72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1" name="Rectangle 64"/>
            <p:cNvSpPr>
              <a:spLocks noChangeArrowheads="1"/>
            </p:cNvSpPr>
            <p:nvPr/>
          </p:nvSpPr>
          <p:spPr bwMode="auto">
            <a:xfrm>
              <a:off x="2352" y="1372"/>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2" name="Rectangle 65"/>
            <p:cNvSpPr>
              <a:spLocks noChangeArrowheads="1"/>
            </p:cNvSpPr>
            <p:nvPr/>
          </p:nvSpPr>
          <p:spPr bwMode="auto">
            <a:xfrm>
              <a:off x="2497" y="1448"/>
              <a:ext cx="5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4</a:t>
              </a:r>
              <a:endParaRPr lang="en-US" b="1" i="1">
                <a:latin typeface="Arial" charset="0"/>
              </a:endParaRPr>
            </a:p>
          </p:txBody>
        </p:sp>
        <p:sp>
          <p:nvSpPr>
            <p:cNvPr id="65603" name="Rectangle 66"/>
            <p:cNvSpPr>
              <a:spLocks noChangeArrowheads="1"/>
            </p:cNvSpPr>
            <p:nvPr/>
          </p:nvSpPr>
          <p:spPr bwMode="auto">
            <a:xfrm>
              <a:off x="1448"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4" name="Rectangle 67"/>
            <p:cNvSpPr>
              <a:spLocks noChangeArrowheads="1"/>
            </p:cNvSpPr>
            <p:nvPr/>
          </p:nvSpPr>
          <p:spPr bwMode="auto">
            <a:xfrm>
              <a:off x="1593"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1</a:t>
              </a:r>
              <a:endParaRPr lang="en-US" b="1" i="1">
                <a:latin typeface="Arial" charset="0"/>
              </a:endParaRPr>
            </a:p>
          </p:txBody>
        </p:sp>
        <p:sp>
          <p:nvSpPr>
            <p:cNvPr id="65605" name="Rectangle 68"/>
            <p:cNvSpPr>
              <a:spLocks noChangeArrowheads="1"/>
            </p:cNvSpPr>
            <p:nvPr/>
          </p:nvSpPr>
          <p:spPr bwMode="auto">
            <a:xfrm>
              <a:off x="1916" y="280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6" name="Rectangle 69"/>
            <p:cNvSpPr>
              <a:spLocks noChangeArrowheads="1"/>
            </p:cNvSpPr>
            <p:nvPr/>
          </p:nvSpPr>
          <p:spPr bwMode="auto">
            <a:xfrm>
              <a:off x="2061" y="2882"/>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5</a:t>
              </a:r>
              <a:endParaRPr lang="en-US" b="1" i="1">
                <a:latin typeface="Arial" charset="0"/>
              </a:endParaRPr>
            </a:p>
          </p:txBody>
        </p:sp>
        <p:sp>
          <p:nvSpPr>
            <p:cNvPr id="65607" name="Rectangle 70"/>
            <p:cNvSpPr>
              <a:spLocks noChangeArrowheads="1"/>
            </p:cNvSpPr>
            <p:nvPr/>
          </p:nvSpPr>
          <p:spPr bwMode="auto">
            <a:xfrm>
              <a:off x="1539" y="1372"/>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8" name="Rectangle 71"/>
            <p:cNvSpPr>
              <a:spLocks noChangeArrowheads="1"/>
            </p:cNvSpPr>
            <p:nvPr/>
          </p:nvSpPr>
          <p:spPr bwMode="auto">
            <a:xfrm>
              <a:off x="1684" y="1448"/>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3</a:t>
              </a:r>
              <a:endParaRPr lang="en-US" b="1" i="1">
                <a:latin typeface="Arial" charset="0"/>
              </a:endParaRPr>
            </a:p>
          </p:txBody>
        </p:sp>
        <p:sp>
          <p:nvSpPr>
            <p:cNvPr id="65609" name="Rectangle 72"/>
            <p:cNvSpPr>
              <a:spLocks noChangeArrowheads="1"/>
            </p:cNvSpPr>
            <p:nvPr/>
          </p:nvSpPr>
          <p:spPr bwMode="auto">
            <a:xfrm>
              <a:off x="2452"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10" name="Rectangle 73"/>
            <p:cNvSpPr>
              <a:spLocks noChangeArrowheads="1"/>
            </p:cNvSpPr>
            <p:nvPr/>
          </p:nvSpPr>
          <p:spPr bwMode="auto">
            <a:xfrm>
              <a:off x="2597"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2</a:t>
              </a:r>
              <a:endParaRPr lang="en-US" b="1" i="1">
                <a:latin typeface="Arial" charset="0"/>
              </a:endParaRPr>
            </a:p>
          </p:txBody>
        </p:sp>
        <p:sp>
          <p:nvSpPr>
            <p:cNvPr id="65611" name="Rectangle 74"/>
            <p:cNvSpPr>
              <a:spLocks noChangeArrowheads="1"/>
            </p:cNvSpPr>
            <p:nvPr/>
          </p:nvSpPr>
          <p:spPr bwMode="auto">
            <a:xfrm>
              <a:off x="1901" y="865"/>
              <a:ext cx="8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V</a:t>
              </a:r>
              <a:endParaRPr lang="en-US" b="1" i="1">
                <a:latin typeface="Arial" charset="0"/>
              </a:endParaRPr>
            </a:p>
          </p:txBody>
        </p:sp>
        <p:sp>
          <p:nvSpPr>
            <p:cNvPr id="65612" name="Rectangle 75"/>
            <p:cNvSpPr>
              <a:spLocks noChangeArrowheads="1"/>
            </p:cNvSpPr>
            <p:nvPr/>
          </p:nvSpPr>
          <p:spPr bwMode="auto">
            <a:xfrm>
              <a:off x="2011" y="941"/>
              <a:ext cx="14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i="1">
                  <a:solidFill>
                    <a:srgbClr val="000000"/>
                  </a:solidFill>
                  <a:latin typeface="Times Ten Roman" pitchFamily="18" charset="0"/>
                </a:rPr>
                <a:t>DD</a:t>
              </a:r>
              <a:endParaRPr lang="en-US" b="1" i="1">
                <a:latin typeface="Arial" charset="0"/>
              </a:endParaRPr>
            </a:p>
          </p:txBody>
        </p:sp>
        <p:sp>
          <p:nvSpPr>
            <p:cNvPr id="65613" name="Rectangle 76"/>
            <p:cNvSpPr>
              <a:spLocks noChangeArrowheads="1"/>
            </p:cNvSpPr>
            <p:nvPr/>
          </p:nvSpPr>
          <p:spPr bwMode="auto">
            <a:xfrm>
              <a:off x="3008"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4" name="Line 77"/>
            <p:cNvSpPr>
              <a:spLocks noChangeShapeType="1"/>
            </p:cNvSpPr>
            <p:nvPr/>
          </p:nvSpPr>
          <p:spPr bwMode="auto">
            <a:xfrm>
              <a:off x="3019" y="2112"/>
              <a:ext cx="154"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15" name="Rectangle 78"/>
            <p:cNvSpPr>
              <a:spLocks noChangeArrowheads="1"/>
            </p:cNvSpPr>
            <p:nvPr/>
          </p:nvSpPr>
          <p:spPr bwMode="auto">
            <a:xfrm>
              <a:off x="817"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6" name="Rectangle 79"/>
            <p:cNvSpPr>
              <a:spLocks noChangeArrowheads="1"/>
            </p:cNvSpPr>
            <p:nvPr/>
          </p:nvSpPr>
          <p:spPr bwMode="auto">
            <a:xfrm>
              <a:off x="1254" y="2825"/>
              <a:ext cx="15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SE</a:t>
              </a:r>
              <a:endParaRPr lang="en-US" b="1" i="1">
                <a:latin typeface="Arial" charset="0"/>
              </a:endParaRPr>
            </a:p>
          </p:txBody>
        </p:sp>
        <p:sp>
          <p:nvSpPr>
            <p:cNvPr id="65617" name="Rectangle 80"/>
            <p:cNvSpPr>
              <a:spLocks noChangeArrowheads="1"/>
            </p:cNvSpPr>
            <p:nvPr/>
          </p:nvSpPr>
          <p:spPr bwMode="auto">
            <a:xfrm>
              <a:off x="3974" y="1629"/>
              <a:ext cx="2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Out</a:t>
              </a:r>
              <a:endParaRPr lang="en-US" b="1" i="1">
                <a:latin typeface="Arial" charset="0"/>
              </a:endParaRPr>
            </a:p>
          </p:txBody>
        </p:sp>
        <p:sp>
          <p:nvSpPr>
            <p:cNvPr id="65618" name="Rectangle 81"/>
            <p:cNvSpPr>
              <a:spLocks noChangeArrowheads="1"/>
            </p:cNvSpPr>
            <p:nvPr/>
          </p:nvSpPr>
          <p:spPr bwMode="auto">
            <a:xfrm>
              <a:off x="3049" y="1598"/>
              <a:ext cx="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y</a:t>
              </a:r>
              <a:endParaRPr lang="en-US" b="1" i="1">
                <a:latin typeface="Arial" charset="0"/>
              </a:endParaRPr>
            </a:p>
          </p:txBody>
        </p:sp>
      </p:gr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051156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8" name="Group 3"/>
          <p:cNvGrpSpPr>
            <a:grpSpLocks/>
          </p:cNvGrpSpPr>
          <p:nvPr/>
        </p:nvGrpSpPr>
        <p:grpSpPr bwMode="auto">
          <a:xfrm>
            <a:off x="827088" y="908050"/>
            <a:ext cx="7620000" cy="5257800"/>
            <a:chOff x="384" y="384"/>
            <a:chExt cx="4944" cy="3456"/>
          </a:xfrm>
        </p:grpSpPr>
        <p:sp>
          <p:nvSpPr>
            <p:cNvPr id="67589" name="Rectangle 4"/>
            <p:cNvSpPr>
              <a:spLocks noChangeArrowheads="1"/>
            </p:cNvSpPr>
            <p:nvPr/>
          </p:nvSpPr>
          <p:spPr bwMode="auto">
            <a:xfrm>
              <a:off x="384" y="384"/>
              <a:ext cx="4944" cy="345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675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80"/>
              <a:ext cx="4656" cy="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407963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cxnSp>
        <p:nvCxnSpPr>
          <p:cNvPr id="6" name="Gerade Verbindung 5"/>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27"/>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uppieren 29"/>
          <p:cNvGrpSpPr/>
          <p:nvPr/>
        </p:nvGrpSpPr>
        <p:grpSpPr>
          <a:xfrm rot="5400000">
            <a:off x="5334000" y="3429000"/>
            <a:ext cx="609600" cy="1219200"/>
            <a:chOff x="3657600" y="3962400"/>
            <a:chExt cx="609600" cy="1219200"/>
          </a:xfrm>
        </p:grpSpPr>
        <p:cxnSp>
          <p:nvCxnSpPr>
            <p:cNvPr id="32" name="Gerade Verbindung 31"/>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Gerade Verbindung 30"/>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57"/>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4594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cxnSp>
        <p:nvCxnSpPr>
          <p:cNvPr id="6" name="Gerade Verbindung 5"/>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27"/>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uppieren 29"/>
          <p:cNvGrpSpPr/>
          <p:nvPr/>
        </p:nvGrpSpPr>
        <p:grpSpPr>
          <a:xfrm rot="5400000">
            <a:off x="5334000" y="3429000"/>
            <a:ext cx="609600" cy="1219200"/>
            <a:chOff x="3657600" y="3962400"/>
            <a:chExt cx="609600" cy="1219200"/>
          </a:xfrm>
        </p:grpSpPr>
        <p:cxnSp>
          <p:nvCxnSpPr>
            <p:cNvPr id="32" name="Gerade Verbindung 31"/>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Gerade Verbindung 30"/>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57"/>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5857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48</a:t>
            </a:fld>
            <a:endParaRPr lang="de-DE" altLang="de-DE"/>
          </a:p>
        </p:txBody>
      </p:sp>
    </p:spTree>
    <p:extLst>
      <p:ext uri="{BB962C8B-B14F-4D97-AF65-F5344CB8AC3E}">
        <p14:creationId xmlns:p14="http://schemas.microsoft.com/office/powerpoint/2010/main" val="80908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36472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70"/>
          <p:cNvSpPr>
            <a:spLocks noChangeArrowheads="1"/>
          </p:cNvSpPr>
          <p:nvPr/>
        </p:nvSpPr>
        <p:spPr bwMode="auto">
          <a:xfrm>
            <a:off x="381000" y="1050925"/>
            <a:ext cx="8458200" cy="5257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97" name="Rectangle 3"/>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8" name="Rectangle 4"/>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9" name="Rectangle 5"/>
          <p:cNvSpPr>
            <a:spLocks noChangeArrowheads="1"/>
          </p:cNvSpPr>
          <p:nvPr/>
        </p:nvSpPr>
        <p:spPr bwMode="auto">
          <a:xfrm>
            <a:off x="3067050" y="2824163"/>
            <a:ext cx="185738" cy="331787"/>
          </a:xfrm>
          <a:prstGeom prst="rect">
            <a:avLst/>
          </a:prstGeom>
          <a:solidFill>
            <a:srgbClr val="315263"/>
          </a:solidFill>
          <a:ln>
            <a:noFill/>
          </a:ln>
          <a:extLst>
            <a:ext uri="{91240B29-F687-4F45-9708-019B960494DF}">
              <a14:hiddenLine xmlns:a14="http://schemas.microsoft.com/office/drawing/2010/main" w="9525">
                <a:solidFill>
                  <a:srgbClr val="3366CC"/>
                </a:solidFill>
                <a:miter lim="800000"/>
                <a:headEnd/>
                <a:tailEnd/>
              </a14:hiddenLine>
            </a:ext>
          </a:extLst>
        </p:spPr>
        <p:txBody>
          <a:bodyPr/>
          <a:lstStyle/>
          <a:p>
            <a:endParaRPr lang="de-DE"/>
          </a:p>
        </p:txBody>
      </p:sp>
      <p:sp>
        <p:nvSpPr>
          <p:cNvPr id="8200" name="Line 6"/>
          <p:cNvSpPr>
            <a:spLocks noChangeShapeType="1"/>
          </p:cNvSpPr>
          <p:nvPr/>
        </p:nvSpPr>
        <p:spPr bwMode="auto">
          <a:xfrm flipV="1">
            <a:off x="2157413"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1" name="Line 7"/>
          <p:cNvSpPr>
            <a:spLocks noChangeShapeType="1"/>
          </p:cNvSpPr>
          <p:nvPr/>
        </p:nvSpPr>
        <p:spPr bwMode="auto">
          <a:xfrm>
            <a:off x="3252788"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2" name="Line 8"/>
          <p:cNvSpPr>
            <a:spLocks noChangeShapeType="1"/>
          </p:cNvSpPr>
          <p:nvPr/>
        </p:nvSpPr>
        <p:spPr bwMode="auto">
          <a:xfrm flipH="1">
            <a:off x="2157413"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3" name="Line 9"/>
          <p:cNvSpPr>
            <a:spLocks noChangeShapeType="1"/>
          </p:cNvSpPr>
          <p:nvPr/>
        </p:nvSpPr>
        <p:spPr bwMode="auto">
          <a:xfrm>
            <a:off x="2157413"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4" name="Line 10"/>
          <p:cNvSpPr>
            <a:spLocks noChangeShapeType="1"/>
          </p:cNvSpPr>
          <p:nvPr/>
        </p:nvSpPr>
        <p:spPr bwMode="auto">
          <a:xfrm>
            <a:off x="2157413"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5" name="Line 11"/>
          <p:cNvSpPr>
            <a:spLocks noChangeShapeType="1"/>
          </p:cNvSpPr>
          <p:nvPr/>
        </p:nvSpPr>
        <p:spPr bwMode="auto">
          <a:xfrm>
            <a:off x="2157413"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6" name="Line 12"/>
          <p:cNvSpPr>
            <a:spLocks noChangeShapeType="1"/>
          </p:cNvSpPr>
          <p:nvPr/>
        </p:nvSpPr>
        <p:spPr bwMode="auto">
          <a:xfrm>
            <a:off x="2157413"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7" name="Line 13"/>
          <p:cNvSpPr>
            <a:spLocks noChangeShapeType="1"/>
          </p:cNvSpPr>
          <p:nvPr/>
        </p:nvSpPr>
        <p:spPr bwMode="auto">
          <a:xfrm>
            <a:off x="2157413"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8" name="Line 14"/>
          <p:cNvSpPr>
            <a:spLocks noChangeShapeType="1"/>
          </p:cNvSpPr>
          <p:nvPr/>
        </p:nvSpPr>
        <p:spPr bwMode="auto">
          <a:xfrm>
            <a:off x="2157413"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9" name="Line 15"/>
          <p:cNvSpPr>
            <a:spLocks noChangeShapeType="1"/>
          </p:cNvSpPr>
          <p:nvPr/>
        </p:nvSpPr>
        <p:spPr bwMode="auto">
          <a:xfrm>
            <a:off x="2157413"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10" name="Rectangle 16"/>
          <p:cNvSpPr>
            <a:spLocks noChangeArrowheads="1"/>
          </p:cNvSpPr>
          <p:nvPr/>
        </p:nvSpPr>
        <p:spPr bwMode="auto">
          <a:xfrm>
            <a:off x="2406650"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11" name="Rectangle 17"/>
          <p:cNvSpPr>
            <a:spLocks noChangeArrowheads="1"/>
          </p:cNvSpPr>
          <p:nvPr/>
        </p:nvSpPr>
        <p:spPr bwMode="auto">
          <a:xfrm>
            <a:off x="2406650"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12" name="Rectangle 18"/>
          <p:cNvSpPr>
            <a:spLocks noChangeArrowheads="1"/>
          </p:cNvSpPr>
          <p:nvPr/>
        </p:nvSpPr>
        <p:spPr bwMode="auto">
          <a:xfrm>
            <a:off x="2406650"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17" name="Rectangle 23"/>
          <p:cNvSpPr>
            <a:spLocks noChangeArrowheads="1"/>
          </p:cNvSpPr>
          <p:nvPr/>
        </p:nvSpPr>
        <p:spPr bwMode="auto">
          <a:xfrm>
            <a:off x="2257425" y="3881438"/>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18" name="Rectangle 24"/>
          <p:cNvSpPr>
            <a:spLocks noChangeArrowheads="1"/>
          </p:cNvSpPr>
          <p:nvPr/>
        </p:nvSpPr>
        <p:spPr bwMode="auto">
          <a:xfrm>
            <a:off x="2755900"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8221" name="Rectangle 27"/>
          <p:cNvSpPr>
            <a:spLocks noChangeArrowheads="1"/>
          </p:cNvSpPr>
          <p:nvPr/>
        </p:nvSpPr>
        <p:spPr bwMode="auto">
          <a:xfrm>
            <a:off x="3556000"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222" name="Rectangle 28"/>
          <p:cNvSpPr>
            <a:spLocks noChangeArrowheads="1"/>
          </p:cNvSpPr>
          <p:nvPr/>
        </p:nvSpPr>
        <p:spPr bwMode="auto">
          <a:xfrm>
            <a:off x="3556000"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cell</a:t>
            </a:r>
            <a:endParaRPr lang="en-US" i="1">
              <a:latin typeface="Arial" charset="0"/>
            </a:endParaRPr>
          </a:p>
        </p:txBody>
      </p:sp>
      <p:sp>
        <p:nvSpPr>
          <p:cNvPr id="8223" name="Rectangle 29"/>
          <p:cNvSpPr>
            <a:spLocks noChangeArrowheads="1"/>
          </p:cNvSpPr>
          <p:nvPr/>
        </p:nvSpPr>
        <p:spPr bwMode="auto">
          <a:xfrm>
            <a:off x="2466975"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4" name="Rectangle 30"/>
          <p:cNvSpPr>
            <a:spLocks noChangeArrowheads="1"/>
          </p:cNvSpPr>
          <p:nvPr/>
        </p:nvSpPr>
        <p:spPr bwMode="auto">
          <a:xfrm>
            <a:off x="2643188" y="1203325"/>
            <a:ext cx="3222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5" name="Rectangle 31"/>
          <p:cNvSpPr>
            <a:spLocks noChangeArrowheads="1"/>
          </p:cNvSpPr>
          <p:nvPr/>
        </p:nvSpPr>
        <p:spPr bwMode="auto">
          <a:xfrm>
            <a:off x="6688138"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6" name="Rectangle 32"/>
          <p:cNvSpPr>
            <a:spLocks noChangeArrowheads="1"/>
          </p:cNvSpPr>
          <p:nvPr/>
        </p:nvSpPr>
        <p:spPr bwMode="auto">
          <a:xfrm>
            <a:off x="6864350" y="1203325"/>
            <a:ext cx="322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7" name="Freeform 33"/>
          <p:cNvSpPr>
            <a:spLocks/>
          </p:cNvSpPr>
          <p:nvPr/>
        </p:nvSpPr>
        <p:spPr bwMode="auto">
          <a:xfrm>
            <a:off x="233838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28" name="Line 34"/>
          <p:cNvSpPr>
            <a:spLocks noChangeShapeType="1"/>
          </p:cNvSpPr>
          <p:nvPr/>
        </p:nvSpPr>
        <p:spPr bwMode="auto">
          <a:xfrm>
            <a:off x="233838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29" name="Freeform 35"/>
          <p:cNvSpPr>
            <a:spLocks/>
          </p:cNvSpPr>
          <p:nvPr/>
        </p:nvSpPr>
        <p:spPr bwMode="auto">
          <a:xfrm>
            <a:off x="25193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0" name="Line 36"/>
          <p:cNvSpPr>
            <a:spLocks noChangeShapeType="1"/>
          </p:cNvSpPr>
          <p:nvPr/>
        </p:nvSpPr>
        <p:spPr bwMode="auto">
          <a:xfrm>
            <a:off x="25193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1" name="Freeform 37"/>
          <p:cNvSpPr>
            <a:spLocks/>
          </p:cNvSpPr>
          <p:nvPr/>
        </p:nvSpPr>
        <p:spPr bwMode="auto">
          <a:xfrm>
            <a:off x="270510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2" name="Line 38"/>
          <p:cNvSpPr>
            <a:spLocks noChangeShapeType="1"/>
          </p:cNvSpPr>
          <p:nvPr/>
        </p:nvSpPr>
        <p:spPr bwMode="auto">
          <a:xfrm>
            <a:off x="270510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3" name="Freeform 39"/>
          <p:cNvSpPr>
            <a:spLocks/>
          </p:cNvSpPr>
          <p:nvPr/>
        </p:nvSpPr>
        <p:spPr bwMode="auto">
          <a:xfrm>
            <a:off x="288607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4" name="Line 40"/>
          <p:cNvSpPr>
            <a:spLocks noChangeShapeType="1"/>
          </p:cNvSpPr>
          <p:nvPr/>
        </p:nvSpPr>
        <p:spPr bwMode="auto">
          <a:xfrm>
            <a:off x="288607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5" name="Freeform 41"/>
          <p:cNvSpPr>
            <a:spLocks/>
          </p:cNvSpPr>
          <p:nvPr/>
        </p:nvSpPr>
        <p:spPr bwMode="auto">
          <a:xfrm>
            <a:off x="30670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6" name="Line 42"/>
          <p:cNvSpPr>
            <a:spLocks noChangeShapeType="1"/>
          </p:cNvSpPr>
          <p:nvPr/>
        </p:nvSpPr>
        <p:spPr bwMode="auto">
          <a:xfrm>
            <a:off x="30670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7" name="Line 43"/>
          <p:cNvSpPr>
            <a:spLocks noChangeShapeType="1"/>
          </p:cNvSpPr>
          <p:nvPr/>
        </p:nvSpPr>
        <p:spPr bwMode="auto">
          <a:xfrm flipV="1">
            <a:off x="3182938" y="2660650"/>
            <a:ext cx="268287"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8" name="Freeform 44"/>
          <p:cNvSpPr>
            <a:spLocks/>
          </p:cNvSpPr>
          <p:nvPr/>
        </p:nvSpPr>
        <p:spPr bwMode="auto">
          <a:xfrm>
            <a:off x="3124200" y="2876550"/>
            <a:ext cx="106363"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1" y="7"/>
                </a:moveTo>
                <a:cubicBezTo>
                  <a:pt x="18" y="8"/>
                  <a:pt x="18" y="8"/>
                  <a:pt x="18" y="8"/>
                </a:cubicBezTo>
                <a:cubicBezTo>
                  <a:pt x="18" y="8"/>
                  <a:pt x="18" y="8"/>
                  <a:pt x="18" y="8"/>
                </a:cubicBezTo>
                <a:cubicBezTo>
                  <a:pt x="8" y="12"/>
                  <a:pt x="8" y="12"/>
                  <a:pt x="8" y="12"/>
                </a:cubicBezTo>
                <a:cubicBezTo>
                  <a:pt x="5" y="14"/>
                  <a:pt x="3" y="16"/>
                  <a:pt x="0" y="18"/>
                </a:cubicBezTo>
                <a:cubicBezTo>
                  <a:pt x="2" y="15"/>
                  <a:pt x="3" y="12"/>
                  <a:pt x="5" y="9"/>
                </a:cubicBezTo>
                <a:cubicBezTo>
                  <a:pt x="9" y="0"/>
                  <a:pt x="9" y="0"/>
                  <a:pt x="9" y="0"/>
                </a:cubicBezTo>
                <a:cubicBezTo>
                  <a:pt x="9" y="0"/>
                  <a:pt x="9" y="0"/>
                  <a:pt x="9" y="0"/>
                </a:cubicBez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9" name="Line 45"/>
          <p:cNvSpPr>
            <a:spLocks noChangeShapeType="1"/>
          </p:cNvSpPr>
          <p:nvPr/>
        </p:nvSpPr>
        <p:spPr bwMode="auto">
          <a:xfrm>
            <a:off x="1773238" y="19843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0" name="Freeform 46"/>
          <p:cNvSpPr>
            <a:spLocks/>
          </p:cNvSpPr>
          <p:nvPr/>
        </p:nvSpPr>
        <p:spPr bwMode="auto">
          <a:xfrm>
            <a:off x="1987550" y="1938338"/>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8"/>
                </a:moveTo>
                <a:cubicBezTo>
                  <a:pt x="0" y="0"/>
                  <a:pt x="0" y="0"/>
                  <a:pt x="0" y="0"/>
                </a:cubicBezTo>
                <a:cubicBezTo>
                  <a:pt x="0" y="0"/>
                  <a:pt x="0" y="0"/>
                  <a:pt x="0" y="0"/>
                </a:cubicBezTo>
                <a:cubicBezTo>
                  <a:pt x="14" y="5"/>
                  <a:pt x="14" y="5"/>
                  <a:pt x="14" y="5"/>
                </a:cubicBezTo>
                <a:cubicBezTo>
                  <a:pt x="19" y="6"/>
                  <a:pt x="24" y="7"/>
                  <a:pt x="29" y="8"/>
                </a:cubicBezTo>
                <a:cubicBezTo>
                  <a:pt x="24" y="9"/>
                  <a:pt x="19" y="11"/>
                  <a:pt x="14" y="12"/>
                </a:cubicBezTo>
                <a:cubicBezTo>
                  <a:pt x="0" y="17"/>
                  <a:pt x="0" y="17"/>
                  <a:pt x="0" y="17"/>
                </a:cubicBezTo>
                <a:cubicBezTo>
                  <a:pt x="0" y="17"/>
                  <a:pt x="0" y="17"/>
                  <a:pt x="0" y="17"/>
                </a:cubicBez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1" name="Line 47"/>
          <p:cNvSpPr>
            <a:spLocks noChangeShapeType="1"/>
          </p:cNvSpPr>
          <p:nvPr/>
        </p:nvSpPr>
        <p:spPr bwMode="auto">
          <a:xfrm>
            <a:off x="1773238" y="23225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2" name="Freeform 48"/>
          <p:cNvSpPr>
            <a:spLocks/>
          </p:cNvSpPr>
          <p:nvPr/>
        </p:nvSpPr>
        <p:spPr bwMode="auto">
          <a:xfrm>
            <a:off x="1987550" y="2270125"/>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3" name="Line 49"/>
          <p:cNvSpPr>
            <a:spLocks noChangeShapeType="1"/>
          </p:cNvSpPr>
          <p:nvPr/>
        </p:nvSpPr>
        <p:spPr bwMode="auto">
          <a:xfrm>
            <a:off x="1773238" y="26543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4" name="Freeform 50"/>
          <p:cNvSpPr>
            <a:spLocks/>
          </p:cNvSpPr>
          <p:nvPr/>
        </p:nvSpPr>
        <p:spPr bwMode="auto">
          <a:xfrm>
            <a:off x="1987550" y="26019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5" name="Line 51"/>
          <p:cNvSpPr>
            <a:spLocks noChangeShapeType="1"/>
          </p:cNvSpPr>
          <p:nvPr/>
        </p:nvSpPr>
        <p:spPr bwMode="auto">
          <a:xfrm>
            <a:off x="1773238" y="29876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6" name="Freeform 52"/>
          <p:cNvSpPr>
            <a:spLocks/>
          </p:cNvSpPr>
          <p:nvPr/>
        </p:nvSpPr>
        <p:spPr bwMode="auto">
          <a:xfrm>
            <a:off x="1987550" y="2935288"/>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3"/>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7" name="Line 53"/>
          <p:cNvSpPr>
            <a:spLocks noChangeShapeType="1"/>
          </p:cNvSpPr>
          <p:nvPr/>
        </p:nvSpPr>
        <p:spPr bwMode="auto">
          <a:xfrm>
            <a:off x="1773238" y="33258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8" name="Freeform 54"/>
          <p:cNvSpPr>
            <a:spLocks/>
          </p:cNvSpPr>
          <p:nvPr/>
        </p:nvSpPr>
        <p:spPr bwMode="auto">
          <a:xfrm>
            <a:off x="1987550" y="3273425"/>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9" name="Line 55"/>
          <p:cNvSpPr>
            <a:spLocks noChangeShapeType="1"/>
          </p:cNvSpPr>
          <p:nvPr/>
        </p:nvSpPr>
        <p:spPr bwMode="auto">
          <a:xfrm>
            <a:off x="1773238" y="36576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0" name="Freeform 56"/>
          <p:cNvSpPr>
            <a:spLocks/>
          </p:cNvSpPr>
          <p:nvPr/>
        </p:nvSpPr>
        <p:spPr bwMode="auto">
          <a:xfrm>
            <a:off x="1987550" y="36052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1" name="Line 57"/>
          <p:cNvSpPr>
            <a:spLocks noChangeShapeType="1"/>
          </p:cNvSpPr>
          <p:nvPr/>
        </p:nvSpPr>
        <p:spPr bwMode="auto">
          <a:xfrm>
            <a:off x="1773238" y="3989388"/>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2" name="Freeform 58"/>
          <p:cNvSpPr>
            <a:spLocks/>
          </p:cNvSpPr>
          <p:nvPr/>
        </p:nvSpPr>
        <p:spPr bwMode="auto">
          <a:xfrm>
            <a:off x="1987550" y="3937000"/>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3" name="Rectangle 59"/>
          <p:cNvSpPr>
            <a:spLocks noChangeArrowheads="1"/>
          </p:cNvSpPr>
          <p:nvPr/>
        </p:nvSpPr>
        <p:spPr bwMode="auto">
          <a:xfrm>
            <a:off x="1603375" y="17145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4" name="Rectangle 60"/>
          <p:cNvSpPr>
            <a:spLocks noChangeArrowheads="1"/>
          </p:cNvSpPr>
          <p:nvPr/>
        </p:nvSpPr>
        <p:spPr bwMode="auto">
          <a:xfrm>
            <a:off x="1706563" y="18097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55" name="Rectangle 61"/>
          <p:cNvSpPr>
            <a:spLocks noChangeArrowheads="1"/>
          </p:cNvSpPr>
          <p:nvPr/>
        </p:nvSpPr>
        <p:spPr bwMode="auto">
          <a:xfrm>
            <a:off x="1603375" y="205105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6" name="Rectangle 62"/>
          <p:cNvSpPr>
            <a:spLocks noChangeArrowheads="1"/>
          </p:cNvSpPr>
          <p:nvPr/>
        </p:nvSpPr>
        <p:spPr bwMode="auto">
          <a:xfrm>
            <a:off x="1706563" y="21431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57" name="Rectangle 63"/>
          <p:cNvSpPr>
            <a:spLocks noChangeArrowheads="1"/>
          </p:cNvSpPr>
          <p:nvPr/>
        </p:nvSpPr>
        <p:spPr bwMode="auto">
          <a:xfrm>
            <a:off x="1603375" y="238442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8" name="Rectangle 64"/>
          <p:cNvSpPr>
            <a:spLocks noChangeArrowheads="1"/>
          </p:cNvSpPr>
          <p:nvPr/>
        </p:nvSpPr>
        <p:spPr bwMode="auto">
          <a:xfrm>
            <a:off x="1706563" y="24796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63" name="Rectangle 69"/>
          <p:cNvSpPr>
            <a:spLocks noChangeArrowheads="1"/>
          </p:cNvSpPr>
          <p:nvPr/>
        </p:nvSpPr>
        <p:spPr bwMode="auto">
          <a:xfrm>
            <a:off x="4646613" y="2216150"/>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4" name="Rectangle 70"/>
          <p:cNvSpPr>
            <a:spLocks noChangeArrowheads="1"/>
          </p:cNvSpPr>
          <p:nvPr/>
        </p:nvSpPr>
        <p:spPr bwMode="auto">
          <a:xfrm>
            <a:off x="4791075" y="2311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65" name="Rectangle 71"/>
          <p:cNvSpPr>
            <a:spLocks noChangeArrowheads="1"/>
          </p:cNvSpPr>
          <p:nvPr/>
        </p:nvSpPr>
        <p:spPr bwMode="auto">
          <a:xfrm>
            <a:off x="4646613" y="2551113"/>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6" name="Rectangle 72"/>
          <p:cNvSpPr>
            <a:spLocks noChangeArrowheads="1"/>
          </p:cNvSpPr>
          <p:nvPr/>
        </p:nvSpPr>
        <p:spPr bwMode="auto">
          <a:xfrm>
            <a:off x="4791075" y="26431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67" name="Rectangle 73"/>
          <p:cNvSpPr>
            <a:spLocks noChangeArrowheads="1"/>
          </p:cNvSpPr>
          <p:nvPr/>
        </p:nvSpPr>
        <p:spPr bwMode="auto">
          <a:xfrm>
            <a:off x="4646613" y="3243263"/>
            <a:ext cx="354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A </a:t>
            </a:r>
            <a:r>
              <a:rPr lang="en-US" sz="1500" i="1" baseline="-25000" dirty="0">
                <a:solidFill>
                  <a:srgbClr val="000000"/>
                </a:solidFill>
                <a:latin typeface="Times Ten Roman" pitchFamily="18" charset="0"/>
              </a:rPr>
              <a:t>N</a:t>
            </a:r>
            <a:r>
              <a:rPr lang="en-US" sz="1500" i="1" baseline="-25000" dirty="0" smtClean="0">
                <a:solidFill>
                  <a:srgbClr val="000000"/>
                </a:solidFill>
                <a:latin typeface="Times Ten Roman" pitchFamily="18" charset="0"/>
              </a:rPr>
              <a:t>-1</a:t>
            </a:r>
            <a:endParaRPr lang="en-US" i="1" baseline="-25000" dirty="0">
              <a:latin typeface="Arial" charset="0"/>
            </a:endParaRPr>
          </a:p>
        </p:txBody>
      </p:sp>
      <p:sp>
        <p:nvSpPr>
          <p:cNvPr id="8271" name="Rectangle 77"/>
          <p:cNvSpPr>
            <a:spLocks noChangeArrowheads="1"/>
          </p:cNvSpPr>
          <p:nvPr/>
        </p:nvSpPr>
        <p:spPr bwMode="auto">
          <a:xfrm>
            <a:off x="4481513" y="4159250"/>
            <a:ext cx="2580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K=</a:t>
            </a:r>
            <a:endParaRPr lang="en-US" i="1" dirty="0">
              <a:latin typeface="Arial" charset="0"/>
            </a:endParaRPr>
          </a:p>
        </p:txBody>
      </p:sp>
      <p:sp>
        <p:nvSpPr>
          <p:cNvPr id="8273" name="Rectangle 79"/>
          <p:cNvSpPr>
            <a:spLocks noChangeArrowheads="1"/>
          </p:cNvSpPr>
          <p:nvPr/>
        </p:nvSpPr>
        <p:spPr bwMode="auto">
          <a:xfrm>
            <a:off x="4875213" y="4159250"/>
            <a:ext cx="24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log</a:t>
            </a:r>
            <a:endParaRPr lang="en-US" i="1">
              <a:latin typeface="Arial" charset="0"/>
            </a:endParaRPr>
          </a:p>
        </p:txBody>
      </p:sp>
      <p:sp>
        <p:nvSpPr>
          <p:cNvPr id="8274" name="Rectangle 80"/>
          <p:cNvSpPr>
            <a:spLocks noChangeArrowheads="1"/>
          </p:cNvSpPr>
          <p:nvPr/>
        </p:nvSpPr>
        <p:spPr bwMode="auto">
          <a:xfrm>
            <a:off x="5122863" y="4254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75" name="Rectangle 81"/>
          <p:cNvSpPr>
            <a:spLocks noChangeArrowheads="1"/>
          </p:cNvSpPr>
          <p:nvPr/>
        </p:nvSpPr>
        <p:spPr bwMode="auto">
          <a:xfrm>
            <a:off x="5192713" y="4159250"/>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N</a:t>
            </a:r>
            <a:endParaRPr lang="en-US" i="1">
              <a:latin typeface="Arial" charset="0"/>
            </a:endParaRPr>
          </a:p>
        </p:txBody>
      </p:sp>
      <p:sp>
        <p:nvSpPr>
          <p:cNvPr id="8280" name="Rectangle 86"/>
          <p:cNvSpPr>
            <a:spLocks noChangeArrowheads="1"/>
          </p:cNvSpPr>
          <p:nvPr/>
        </p:nvSpPr>
        <p:spPr bwMode="auto">
          <a:xfrm>
            <a:off x="7286625" y="2824163"/>
            <a:ext cx="180975" cy="331787"/>
          </a:xfrm>
          <a:prstGeom prst="rect">
            <a:avLst/>
          </a:prstGeom>
          <a:solidFill>
            <a:srgbClr val="31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81" name="Line 87"/>
          <p:cNvSpPr>
            <a:spLocks noChangeShapeType="1"/>
          </p:cNvSpPr>
          <p:nvPr/>
        </p:nvSpPr>
        <p:spPr bwMode="auto">
          <a:xfrm flipV="1">
            <a:off x="6372225"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2" name="Line 88"/>
          <p:cNvSpPr>
            <a:spLocks noChangeShapeType="1"/>
          </p:cNvSpPr>
          <p:nvPr/>
        </p:nvSpPr>
        <p:spPr bwMode="auto">
          <a:xfrm>
            <a:off x="7467600"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3" name="Line 89"/>
          <p:cNvSpPr>
            <a:spLocks noChangeShapeType="1"/>
          </p:cNvSpPr>
          <p:nvPr/>
        </p:nvSpPr>
        <p:spPr bwMode="auto">
          <a:xfrm flipH="1">
            <a:off x="6372225"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4" name="Line 90"/>
          <p:cNvSpPr>
            <a:spLocks noChangeShapeType="1"/>
          </p:cNvSpPr>
          <p:nvPr/>
        </p:nvSpPr>
        <p:spPr bwMode="auto">
          <a:xfrm>
            <a:off x="6372225"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5" name="Line 91"/>
          <p:cNvSpPr>
            <a:spLocks noChangeShapeType="1"/>
          </p:cNvSpPr>
          <p:nvPr/>
        </p:nvSpPr>
        <p:spPr bwMode="auto">
          <a:xfrm>
            <a:off x="6372225"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6" name="Line 92"/>
          <p:cNvSpPr>
            <a:spLocks noChangeShapeType="1"/>
          </p:cNvSpPr>
          <p:nvPr/>
        </p:nvSpPr>
        <p:spPr bwMode="auto">
          <a:xfrm>
            <a:off x="6372225"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7" name="Line 93"/>
          <p:cNvSpPr>
            <a:spLocks noChangeShapeType="1"/>
          </p:cNvSpPr>
          <p:nvPr/>
        </p:nvSpPr>
        <p:spPr bwMode="auto">
          <a:xfrm>
            <a:off x="6372225"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8" name="Line 94"/>
          <p:cNvSpPr>
            <a:spLocks noChangeShapeType="1"/>
          </p:cNvSpPr>
          <p:nvPr/>
        </p:nvSpPr>
        <p:spPr bwMode="auto">
          <a:xfrm>
            <a:off x="6372225"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9" name="Line 95"/>
          <p:cNvSpPr>
            <a:spLocks noChangeShapeType="1"/>
          </p:cNvSpPr>
          <p:nvPr/>
        </p:nvSpPr>
        <p:spPr bwMode="auto">
          <a:xfrm>
            <a:off x="6372225"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0" name="Line 96"/>
          <p:cNvSpPr>
            <a:spLocks noChangeShapeType="1"/>
          </p:cNvSpPr>
          <p:nvPr/>
        </p:nvSpPr>
        <p:spPr bwMode="auto">
          <a:xfrm>
            <a:off x="6372225"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1" name="Rectangle 97"/>
          <p:cNvSpPr>
            <a:spLocks noChangeArrowheads="1"/>
          </p:cNvSpPr>
          <p:nvPr/>
        </p:nvSpPr>
        <p:spPr bwMode="auto">
          <a:xfrm>
            <a:off x="6626225"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92" name="Rectangle 98"/>
          <p:cNvSpPr>
            <a:spLocks noChangeArrowheads="1"/>
          </p:cNvSpPr>
          <p:nvPr/>
        </p:nvSpPr>
        <p:spPr bwMode="auto">
          <a:xfrm>
            <a:off x="6626225"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93" name="Rectangle 99"/>
          <p:cNvSpPr>
            <a:spLocks noChangeArrowheads="1"/>
          </p:cNvSpPr>
          <p:nvPr/>
        </p:nvSpPr>
        <p:spPr bwMode="auto">
          <a:xfrm>
            <a:off x="6626225"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98" name="Rectangle 104"/>
          <p:cNvSpPr>
            <a:spLocks noChangeArrowheads="1"/>
          </p:cNvSpPr>
          <p:nvPr/>
        </p:nvSpPr>
        <p:spPr bwMode="auto">
          <a:xfrm>
            <a:off x="6475413" y="3881438"/>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99" name="Rectangle 105"/>
          <p:cNvSpPr>
            <a:spLocks noChangeArrowheads="1"/>
          </p:cNvSpPr>
          <p:nvPr/>
        </p:nvSpPr>
        <p:spPr bwMode="auto">
          <a:xfrm>
            <a:off x="6973888"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dirty="0">
              <a:latin typeface="Arial" charset="0"/>
            </a:endParaRPr>
          </a:p>
        </p:txBody>
      </p:sp>
      <p:sp>
        <p:nvSpPr>
          <p:cNvPr id="8302" name="Rectangle 108"/>
          <p:cNvSpPr>
            <a:spLocks noChangeArrowheads="1"/>
          </p:cNvSpPr>
          <p:nvPr/>
        </p:nvSpPr>
        <p:spPr bwMode="auto">
          <a:xfrm>
            <a:off x="7773988"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303" name="Rectangle 109"/>
          <p:cNvSpPr>
            <a:spLocks noChangeArrowheads="1"/>
          </p:cNvSpPr>
          <p:nvPr/>
        </p:nvSpPr>
        <p:spPr bwMode="auto">
          <a:xfrm>
            <a:off x="7773988"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cell</a:t>
            </a:r>
            <a:endParaRPr lang="en-US" i="1">
              <a:latin typeface="Arial" charset="0"/>
            </a:endParaRPr>
          </a:p>
        </p:txBody>
      </p:sp>
      <p:sp>
        <p:nvSpPr>
          <p:cNvPr id="8304" name="Freeform 110"/>
          <p:cNvSpPr>
            <a:spLocks/>
          </p:cNvSpPr>
          <p:nvPr/>
        </p:nvSpPr>
        <p:spPr bwMode="auto">
          <a:xfrm>
            <a:off x="65579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5" name="Line 111"/>
          <p:cNvSpPr>
            <a:spLocks noChangeShapeType="1"/>
          </p:cNvSpPr>
          <p:nvPr/>
        </p:nvSpPr>
        <p:spPr bwMode="auto">
          <a:xfrm>
            <a:off x="65579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6" name="Freeform 112"/>
          <p:cNvSpPr>
            <a:spLocks/>
          </p:cNvSpPr>
          <p:nvPr/>
        </p:nvSpPr>
        <p:spPr bwMode="auto">
          <a:xfrm>
            <a:off x="673893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7" name="Line 113"/>
          <p:cNvSpPr>
            <a:spLocks noChangeShapeType="1"/>
          </p:cNvSpPr>
          <p:nvPr/>
        </p:nvSpPr>
        <p:spPr bwMode="auto">
          <a:xfrm>
            <a:off x="673893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8" name="Freeform 114"/>
          <p:cNvSpPr>
            <a:spLocks/>
          </p:cNvSpPr>
          <p:nvPr/>
        </p:nvSpPr>
        <p:spPr bwMode="auto">
          <a:xfrm>
            <a:off x="691991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9" name="Line 115"/>
          <p:cNvSpPr>
            <a:spLocks noChangeShapeType="1"/>
          </p:cNvSpPr>
          <p:nvPr/>
        </p:nvSpPr>
        <p:spPr bwMode="auto">
          <a:xfrm>
            <a:off x="691991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0" name="Freeform 116"/>
          <p:cNvSpPr>
            <a:spLocks/>
          </p:cNvSpPr>
          <p:nvPr/>
        </p:nvSpPr>
        <p:spPr bwMode="auto">
          <a:xfrm>
            <a:off x="71056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1" name="Line 117"/>
          <p:cNvSpPr>
            <a:spLocks noChangeShapeType="1"/>
          </p:cNvSpPr>
          <p:nvPr/>
        </p:nvSpPr>
        <p:spPr bwMode="auto">
          <a:xfrm>
            <a:off x="71056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2" name="Freeform 118"/>
          <p:cNvSpPr>
            <a:spLocks/>
          </p:cNvSpPr>
          <p:nvPr/>
        </p:nvSpPr>
        <p:spPr bwMode="auto">
          <a:xfrm>
            <a:off x="728662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3" name="Line 119"/>
          <p:cNvSpPr>
            <a:spLocks noChangeShapeType="1"/>
          </p:cNvSpPr>
          <p:nvPr/>
        </p:nvSpPr>
        <p:spPr bwMode="auto">
          <a:xfrm>
            <a:off x="728662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4" name="Line 120"/>
          <p:cNvSpPr>
            <a:spLocks noChangeShapeType="1"/>
          </p:cNvSpPr>
          <p:nvPr/>
        </p:nvSpPr>
        <p:spPr bwMode="auto">
          <a:xfrm flipV="1">
            <a:off x="7397750" y="2660650"/>
            <a:ext cx="268288"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5" name="Freeform 121"/>
          <p:cNvSpPr>
            <a:spLocks/>
          </p:cNvSpPr>
          <p:nvPr/>
        </p:nvSpPr>
        <p:spPr bwMode="auto">
          <a:xfrm>
            <a:off x="7339013" y="2876550"/>
            <a:ext cx="104775"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2" y="7"/>
                </a:moveTo>
                <a:cubicBezTo>
                  <a:pt x="18" y="8"/>
                  <a:pt x="18" y="8"/>
                  <a:pt x="18" y="8"/>
                </a:cubicBezTo>
                <a:cubicBezTo>
                  <a:pt x="18" y="8"/>
                  <a:pt x="18" y="8"/>
                  <a:pt x="18" y="8"/>
                </a:cubicBezTo>
                <a:cubicBezTo>
                  <a:pt x="9" y="12"/>
                  <a:pt x="9" y="12"/>
                  <a:pt x="9" y="12"/>
                </a:cubicBezTo>
                <a:cubicBezTo>
                  <a:pt x="6" y="14"/>
                  <a:pt x="3" y="16"/>
                  <a:pt x="0" y="18"/>
                </a:cubicBezTo>
                <a:cubicBezTo>
                  <a:pt x="2" y="15"/>
                  <a:pt x="4" y="12"/>
                  <a:pt x="6" y="9"/>
                </a:cubicBezTo>
                <a:cubicBezTo>
                  <a:pt x="10" y="0"/>
                  <a:pt x="10" y="0"/>
                  <a:pt x="10" y="0"/>
                </a:cubicBezTo>
                <a:cubicBezTo>
                  <a:pt x="10" y="0"/>
                  <a:pt x="10" y="0"/>
                  <a:pt x="10" y="0"/>
                </a:cubicBez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6" name="Line 122"/>
          <p:cNvSpPr>
            <a:spLocks noChangeShapeType="1"/>
          </p:cNvSpPr>
          <p:nvPr/>
        </p:nvSpPr>
        <p:spPr bwMode="auto">
          <a:xfrm>
            <a:off x="5999163" y="19843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7" name="Freeform 123"/>
          <p:cNvSpPr>
            <a:spLocks/>
          </p:cNvSpPr>
          <p:nvPr/>
        </p:nvSpPr>
        <p:spPr bwMode="auto">
          <a:xfrm>
            <a:off x="6202363" y="1938338"/>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8"/>
                </a:moveTo>
                <a:cubicBezTo>
                  <a:pt x="0" y="0"/>
                  <a:pt x="0" y="0"/>
                  <a:pt x="0" y="0"/>
                </a:cubicBezTo>
                <a:cubicBezTo>
                  <a:pt x="1" y="0"/>
                  <a:pt x="1" y="0"/>
                  <a:pt x="1" y="0"/>
                </a:cubicBezTo>
                <a:cubicBezTo>
                  <a:pt x="15" y="5"/>
                  <a:pt x="15" y="5"/>
                  <a:pt x="15" y="5"/>
                </a:cubicBezTo>
                <a:cubicBezTo>
                  <a:pt x="20" y="6"/>
                  <a:pt x="25" y="7"/>
                  <a:pt x="29" y="8"/>
                </a:cubicBezTo>
                <a:cubicBezTo>
                  <a:pt x="25" y="9"/>
                  <a:pt x="20" y="11"/>
                  <a:pt x="15" y="12"/>
                </a:cubicBezTo>
                <a:cubicBezTo>
                  <a:pt x="1" y="17"/>
                  <a:pt x="1" y="17"/>
                  <a:pt x="1" y="17"/>
                </a:cubicBezTo>
                <a:cubicBezTo>
                  <a:pt x="0" y="17"/>
                  <a:pt x="0" y="17"/>
                  <a:pt x="0" y="17"/>
                </a:cubicBez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8" name="Line 124"/>
          <p:cNvSpPr>
            <a:spLocks noChangeShapeType="1"/>
          </p:cNvSpPr>
          <p:nvPr/>
        </p:nvSpPr>
        <p:spPr bwMode="auto">
          <a:xfrm>
            <a:off x="5999163" y="23225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9" name="Freeform 125"/>
          <p:cNvSpPr>
            <a:spLocks/>
          </p:cNvSpPr>
          <p:nvPr/>
        </p:nvSpPr>
        <p:spPr bwMode="auto">
          <a:xfrm>
            <a:off x="6202363" y="2270125"/>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5"/>
                  <a:pt x="15" y="5"/>
                  <a:pt x="15" y="5"/>
                </a:cubicBezTo>
                <a:cubicBezTo>
                  <a:pt x="20" y="7"/>
                  <a:pt x="25" y="8"/>
                  <a:pt x="29" y="9"/>
                </a:cubicBezTo>
                <a:cubicBezTo>
                  <a:pt x="25" y="10"/>
                  <a:pt x="20" y="11"/>
                  <a:pt x="15" y="12"/>
                </a:cubicBezTo>
                <a:cubicBezTo>
                  <a:pt x="1" y="18"/>
                  <a:pt x="1" y="18"/>
                  <a:pt x="1" y="18"/>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0" name="Line 126"/>
          <p:cNvSpPr>
            <a:spLocks noChangeShapeType="1"/>
          </p:cNvSpPr>
          <p:nvPr/>
        </p:nvSpPr>
        <p:spPr bwMode="auto">
          <a:xfrm>
            <a:off x="5999163" y="26543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1" name="Freeform 127"/>
          <p:cNvSpPr>
            <a:spLocks/>
          </p:cNvSpPr>
          <p:nvPr/>
        </p:nvSpPr>
        <p:spPr bwMode="auto">
          <a:xfrm>
            <a:off x="6202363" y="26019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2" name="Line 128"/>
          <p:cNvSpPr>
            <a:spLocks noChangeShapeType="1"/>
          </p:cNvSpPr>
          <p:nvPr/>
        </p:nvSpPr>
        <p:spPr bwMode="auto">
          <a:xfrm>
            <a:off x="4873625" y="2514600"/>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3" name="Freeform 129"/>
          <p:cNvSpPr>
            <a:spLocks/>
          </p:cNvSpPr>
          <p:nvPr/>
        </p:nvSpPr>
        <p:spPr bwMode="auto">
          <a:xfrm>
            <a:off x="5089525" y="2462213"/>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4" name="Line 130"/>
          <p:cNvSpPr>
            <a:spLocks noChangeShapeType="1"/>
          </p:cNvSpPr>
          <p:nvPr/>
        </p:nvSpPr>
        <p:spPr bwMode="auto">
          <a:xfrm>
            <a:off x="4873625" y="2852738"/>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5" name="Freeform 131"/>
          <p:cNvSpPr>
            <a:spLocks/>
          </p:cNvSpPr>
          <p:nvPr/>
        </p:nvSpPr>
        <p:spPr bwMode="auto">
          <a:xfrm>
            <a:off x="5089525" y="2800350"/>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6" name="Line 132"/>
          <p:cNvSpPr>
            <a:spLocks noChangeShapeType="1"/>
          </p:cNvSpPr>
          <p:nvPr/>
        </p:nvSpPr>
        <p:spPr bwMode="auto">
          <a:xfrm>
            <a:off x="4873625" y="3197225"/>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7" name="Freeform 133"/>
          <p:cNvSpPr>
            <a:spLocks/>
          </p:cNvSpPr>
          <p:nvPr/>
        </p:nvSpPr>
        <p:spPr bwMode="auto">
          <a:xfrm>
            <a:off x="5089525" y="3144838"/>
            <a:ext cx="168275"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8" name="Line 134"/>
          <p:cNvSpPr>
            <a:spLocks noChangeShapeType="1"/>
          </p:cNvSpPr>
          <p:nvPr/>
        </p:nvSpPr>
        <p:spPr bwMode="auto">
          <a:xfrm>
            <a:off x="4873625" y="3535363"/>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9" name="Freeform 135"/>
          <p:cNvSpPr>
            <a:spLocks/>
          </p:cNvSpPr>
          <p:nvPr/>
        </p:nvSpPr>
        <p:spPr bwMode="auto">
          <a:xfrm>
            <a:off x="5089525" y="3482975"/>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0" name="Line 136"/>
          <p:cNvSpPr>
            <a:spLocks noChangeShapeType="1"/>
          </p:cNvSpPr>
          <p:nvPr/>
        </p:nvSpPr>
        <p:spPr bwMode="auto">
          <a:xfrm>
            <a:off x="5999163" y="29876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1" name="Freeform 137"/>
          <p:cNvSpPr>
            <a:spLocks/>
          </p:cNvSpPr>
          <p:nvPr/>
        </p:nvSpPr>
        <p:spPr bwMode="auto">
          <a:xfrm>
            <a:off x="6202363" y="2935288"/>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3"/>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2" name="Line 138"/>
          <p:cNvSpPr>
            <a:spLocks noChangeShapeType="1"/>
          </p:cNvSpPr>
          <p:nvPr/>
        </p:nvSpPr>
        <p:spPr bwMode="auto">
          <a:xfrm>
            <a:off x="5999163" y="33258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3" name="Freeform 139"/>
          <p:cNvSpPr>
            <a:spLocks/>
          </p:cNvSpPr>
          <p:nvPr/>
        </p:nvSpPr>
        <p:spPr bwMode="auto">
          <a:xfrm>
            <a:off x="6202363" y="3273425"/>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9"/>
                </a:moveTo>
                <a:cubicBezTo>
                  <a:pt x="0" y="0"/>
                  <a:pt x="0" y="0"/>
                  <a:pt x="0" y="0"/>
                </a:cubicBezTo>
                <a:cubicBezTo>
                  <a:pt x="1" y="0"/>
                  <a:pt x="1" y="0"/>
                  <a:pt x="1" y="0"/>
                </a:cubicBezTo>
                <a:cubicBezTo>
                  <a:pt x="15" y="5"/>
                  <a:pt x="15" y="5"/>
                  <a:pt x="15" y="5"/>
                </a:cubicBezTo>
                <a:cubicBezTo>
                  <a:pt x="20" y="6"/>
                  <a:pt x="25" y="7"/>
                  <a:pt x="29" y="9"/>
                </a:cubicBezTo>
                <a:cubicBezTo>
                  <a:pt x="25" y="10"/>
                  <a:pt x="20" y="11"/>
                  <a:pt x="15" y="12"/>
                </a:cubicBezTo>
                <a:cubicBezTo>
                  <a:pt x="1" y="17"/>
                  <a:pt x="1" y="17"/>
                  <a:pt x="1" y="17"/>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4" name="Line 140"/>
          <p:cNvSpPr>
            <a:spLocks noChangeShapeType="1"/>
          </p:cNvSpPr>
          <p:nvPr/>
        </p:nvSpPr>
        <p:spPr bwMode="auto">
          <a:xfrm>
            <a:off x="5999163" y="36576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5" name="Freeform 141"/>
          <p:cNvSpPr>
            <a:spLocks/>
          </p:cNvSpPr>
          <p:nvPr/>
        </p:nvSpPr>
        <p:spPr bwMode="auto">
          <a:xfrm>
            <a:off x="6202363" y="36052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6" name="Line 142"/>
          <p:cNvSpPr>
            <a:spLocks noChangeShapeType="1"/>
          </p:cNvSpPr>
          <p:nvPr/>
        </p:nvSpPr>
        <p:spPr bwMode="auto">
          <a:xfrm>
            <a:off x="5999163" y="3989388"/>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7" name="Freeform 143"/>
          <p:cNvSpPr>
            <a:spLocks/>
          </p:cNvSpPr>
          <p:nvPr/>
        </p:nvSpPr>
        <p:spPr bwMode="auto">
          <a:xfrm>
            <a:off x="6202363" y="3937000"/>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8" name="Rectangle 144"/>
          <p:cNvSpPr>
            <a:spLocks noChangeArrowheads="1"/>
          </p:cNvSpPr>
          <p:nvPr/>
        </p:nvSpPr>
        <p:spPr bwMode="auto">
          <a:xfrm>
            <a:off x="6083300" y="167957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339" name="Rectangle 145"/>
          <p:cNvSpPr>
            <a:spLocks noChangeArrowheads="1"/>
          </p:cNvSpPr>
          <p:nvPr/>
        </p:nvSpPr>
        <p:spPr bwMode="auto">
          <a:xfrm>
            <a:off x="6186488" y="17748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340" name="Rectangle 146"/>
          <p:cNvSpPr>
            <a:spLocks noChangeArrowheads="1"/>
          </p:cNvSpPr>
          <p:nvPr/>
        </p:nvSpPr>
        <p:spPr bwMode="auto">
          <a:xfrm>
            <a:off x="2154238"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41" name="Rectangle 147"/>
          <p:cNvSpPr>
            <a:spLocks noChangeArrowheads="1"/>
          </p:cNvSpPr>
          <p:nvPr/>
        </p:nvSpPr>
        <p:spPr bwMode="auto">
          <a:xfrm>
            <a:off x="2374900"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42" name="Rectangle 148"/>
          <p:cNvSpPr>
            <a:spLocks noChangeArrowheads="1"/>
          </p:cNvSpPr>
          <p:nvPr/>
        </p:nvSpPr>
        <p:spPr bwMode="auto">
          <a:xfrm>
            <a:off x="2447925"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43" name="Rectangle 149"/>
          <p:cNvSpPr>
            <a:spLocks noChangeArrowheads="1"/>
          </p:cNvSpPr>
          <p:nvPr/>
        </p:nvSpPr>
        <p:spPr bwMode="auto">
          <a:xfrm>
            <a:off x="2622550"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44" name="Line 150"/>
          <p:cNvSpPr>
            <a:spLocks noChangeShapeType="1"/>
          </p:cNvSpPr>
          <p:nvPr/>
        </p:nvSpPr>
        <p:spPr bwMode="auto">
          <a:xfrm>
            <a:off x="2705100" y="4362450"/>
            <a:ext cx="1588"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45" name="Freeform 151"/>
          <p:cNvSpPr>
            <a:spLocks/>
          </p:cNvSpPr>
          <p:nvPr/>
        </p:nvSpPr>
        <p:spPr bwMode="auto">
          <a:xfrm>
            <a:off x="2652713"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0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7" y="0"/>
                  <a:pt x="17" y="0"/>
                  <a:pt x="17" y="0"/>
                </a:cubicBezTo>
                <a:cubicBezTo>
                  <a:pt x="18" y="1"/>
                  <a:pt x="18" y="1"/>
                  <a:pt x="18" y="1"/>
                </a:cubicBezTo>
                <a:cubicBezTo>
                  <a:pt x="12" y="15"/>
                  <a:pt x="12" y="15"/>
                  <a:pt x="12" y="15"/>
                </a:cubicBezTo>
                <a:cubicBezTo>
                  <a:pt x="11" y="20"/>
                  <a:pt x="10" y="25"/>
                  <a:pt x="9" y="30"/>
                </a:cubicBezTo>
                <a:cubicBezTo>
                  <a:pt x="8" y="25"/>
                  <a:pt x="7" y="20"/>
                  <a:pt x="5" y="15"/>
                </a:cubicBezTo>
                <a:cubicBezTo>
                  <a:pt x="0" y="1"/>
                  <a:pt x="0" y="1"/>
                  <a:pt x="0" y="1"/>
                </a:cubicBezTo>
                <a:cubicBezTo>
                  <a:pt x="0" y="0"/>
                  <a:pt x="0" y="0"/>
                  <a:pt x="0"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6" name="Freeform 152"/>
          <p:cNvSpPr>
            <a:spLocks/>
          </p:cNvSpPr>
          <p:nvPr/>
        </p:nvSpPr>
        <p:spPr bwMode="auto">
          <a:xfrm>
            <a:off x="2652713" y="4240213"/>
            <a:ext cx="104775" cy="169862"/>
          </a:xfrm>
          <a:custGeom>
            <a:avLst/>
            <a:gdLst>
              <a:gd name="T0" fmla="*/ 2147483647 w 18"/>
              <a:gd name="T1" fmla="*/ 2147483647 h 29"/>
              <a:gd name="T2" fmla="*/ 0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0" y="29"/>
                  <a:pt x="0" y="29"/>
                  <a:pt x="0" y="29"/>
                </a:cubicBezTo>
                <a:cubicBezTo>
                  <a:pt x="0" y="28"/>
                  <a:pt x="0" y="28"/>
                  <a:pt x="0" y="28"/>
                </a:cubicBezTo>
                <a:cubicBezTo>
                  <a:pt x="5" y="14"/>
                  <a:pt x="5" y="14"/>
                  <a:pt x="5" y="14"/>
                </a:cubicBezTo>
                <a:cubicBezTo>
                  <a:pt x="7" y="9"/>
                  <a:pt x="8" y="5"/>
                  <a:pt x="9" y="0"/>
                </a:cubicBezTo>
                <a:cubicBezTo>
                  <a:pt x="10" y="5"/>
                  <a:pt x="11" y="9"/>
                  <a:pt x="12" y="14"/>
                </a:cubicBezTo>
                <a:cubicBezTo>
                  <a:pt x="18" y="28"/>
                  <a:pt x="18" y="28"/>
                  <a:pt x="18" y="28"/>
                </a:cubicBezTo>
                <a:cubicBezTo>
                  <a:pt x="17" y="29"/>
                  <a:pt x="17" y="29"/>
                  <a:pt x="17"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9" name="Freeform 159"/>
          <p:cNvSpPr>
            <a:spLocks/>
          </p:cNvSpPr>
          <p:nvPr/>
        </p:nvSpPr>
        <p:spPr bwMode="auto">
          <a:xfrm>
            <a:off x="2157413"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4" y="26"/>
                  <a:pt x="174" y="21"/>
                  <a:pt x="155" y="21"/>
                </a:cubicBezTo>
                <a:cubicBezTo>
                  <a:pt x="132" y="21"/>
                  <a:pt x="132" y="21"/>
                  <a:pt x="132" y="21"/>
                </a:cubicBezTo>
                <a:cubicBezTo>
                  <a:pt x="113" y="21"/>
                  <a:pt x="102" y="18"/>
                  <a:pt x="98" y="0"/>
                </a:cubicBezTo>
                <a:cubicBezTo>
                  <a:pt x="97" y="0"/>
                  <a:pt x="97" y="0"/>
                  <a:pt x="97" y="0"/>
                </a:cubicBezTo>
                <a:cubicBezTo>
                  <a:pt x="92" y="18"/>
                  <a:pt x="82" y="21"/>
                  <a:pt x="63" y="21"/>
                </a:cubicBezTo>
                <a:cubicBezTo>
                  <a:pt x="32" y="21"/>
                  <a:pt x="32" y="21"/>
                  <a:pt x="32"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0" name="Freeform 160"/>
          <p:cNvSpPr>
            <a:spLocks/>
          </p:cNvSpPr>
          <p:nvPr/>
        </p:nvSpPr>
        <p:spPr bwMode="auto">
          <a:xfrm>
            <a:off x="1212850" y="1833563"/>
            <a:ext cx="227013" cy="2295525"/>
          </a:xfrm>
          <a:custGeom>
            <a:avLst/>
            <a:gdLst>
              <a:gd name="T0" fmla="*/ 2147483647 w 39"/>
              <a:gd name="T1" fmla="*/ 0 h 394"/>
              <a:gd name="T2" fmla="*/ 2147483647 w 39"/>
              <a:gd name="T3" fmla="*/ 2147483647 h 394"/>
              <a:gd name="T4" fmla="*/ 2147483647 w 39"/>
              <a:gd name="T5" fmla="*/ 2147483647 h 394"/>
              <a:gd name="T6" fmla="*/ 0 w 39"/>
              <a:gd name="T7" fmla="*/ 2147483647 h 394"/>
              <a:gd name="T8" fmla="*/ 0 w 39"/>
              <a:gd name="T9" fmla="*/ 2147483647 h 394"/>
              <a:gd name="T10" fmla="*/ 2147483647 w 39"/>
              <a:gd name="T11" fmla="*/ 2147483647 h 394"/>
              <a:gd name="T12" fmla="*/ 2147483647 w 39"/>
              <a:gd name="T13" fmla="*/ 2147483647 h 394"/>
              <a:gd name="T14" fmla="*/ 2147483647 w 39"/>
              <a:gd name="T15" fmla="*/ 2147483647 h 3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394">
                <a:moveTo>
                  <a:pt x="39" y="0"/>
                </a:moveTo>
                <a:cubicBezTo>
                  <a:pt x="26" y="3"/>
                  <a:pt x="22" y="14"/>
                  <a:pt x="22" y="32"/>
                </a:cubicBezTo>
                <a:cubicBezTo>
                  <a:pt x="22" y="162"/>
                  <a:pt x="22" y="162"/>
                  <a:pt x="22" y="162"/>
                </a:cubicBezTo>
                <a:cubicBezTo>
                  <a:pt x="22" y="181"/>
                  <a:pt x="19" y="192"/>
                  <a:pt x="0" y="196"/>
                </a:cubicBezTo>
                <a:cubicBezTo>
                  <a:pt x="0" y="197"/>
                  <a:pt x="0" y="197"/>
                  <a:pt x="0" y="197"/>
                </a:cubicBezTo>
                <a:cubicBezTo>
                  <a:pt x="19" y="202"/>
                  <a:pt x="22" y="212"/>
                  <a:pt x="22" y="231"/>
                </a:cubicBezTo>
                <a:cubicBezTo>
                  <a:pt x="22" y="361"/>
                  <a:pt x="22" y="361"/>
                  <a:pt x="22" y="361"/>
                </a:cubicBezTo>
                <a:cubicBezTo>
                  <a:pt x="22" y="380"/>
                  <a:pt x="26" y="390"/>
                  <a:pt x="39" y="39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1" name="Rectangle 161"/>
          <p:cNvSpPr>
            <a:spLocks noChangeArrowheads="1"/>
          </p:cNvSpPr>
          <p:nvPr/>
        </p:nvSpPr>
        <p:spPr bwMode="auto">
          <a:xfrm>
            <a:off x="6372225"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52" name="Rectangle 162"/>
          <p:cNvSpPr>
            <a:spLocks noChangeArrowheads="1"/>
          </p:cNvSpPr>
          <p:nvPr/>
        </p:nvSpPr>
        <p:spPr bwMode="auto">
          <a:xfrm>
            <a:off x="6592888"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53" name="Rectangle 163"/>
          <p:cNvSpPr>
            <a:spLocks noChangeArrowheads="1"/>
          </p:cNvSpPr>
          <p:nvPr/>
        </p:nvSpPr>
        <p:spPr bwMode="auto">
          <a:xfrm>
            <a:off x="6665913"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54" name="Rectangle 164"/>
          <p:cNvSpPr>
            <a:spLocks noChangeArrowheads="1"/>
          </p:cNvSpPr>
          <p:nvPr/>
        </p:nvSpPr>
        <p:spPr bwMode="auto">
          <a:xfrm>
            <a:off x="6842125"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55" name="Line 165"/>
          <p:cNvSpPr>
            <a:spLocks noChangeShapeType="1"/>
          </p:cNvSpPr>
          <p:nvPr/>
        </p:nvSpPr>
        <p:spPr bwMode="auto">
          <a:xfrm>
            <a:off x="6919913" y="4362450"/>
            <a:ext cx="1587"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56" name="Freeform 166"/>
          <p:cNvSpPr>
            <a:spLocks/>
          </p:cNvSpPr>
          <p:nvPr/>
        </p:nvSpPr>
        <p:spPr bwMode="auto">
          <a:xfrm>
            <a:off x="6867525"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2147483647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8" y="0"/>
                  <a:pt x="18" y="0"/>
                  <a:pt x="18" y="0"/>
                </a:cubicBezTo>
                <a:cubicBezTo>
                  <a:pt x="18" y="1"/>
                  <a:pt x="18" y="1"/>
                  <a:pt x="18" y="1"/>
                </a:cubicBezTo>
                <a:cubicBezTo>
                  <a:pt x="13" y="15"/>
                  <a:pt x="13" y="15"/>
                  <a:pt x="13" y="15"/>
                </a:cubicBezTo>
                <a:cubicBezTo>
                  <a:pt x="11" y="20"/>
                  <a:pt x="10" y="25"/>
                  <a:pt x="9" y="30"/>
                </a:cubicBezTo>
                <a:cubicBezTo>
                  <a:pt x="8" y="25"/>
                  <a:pt x="7" y="20"/>
                  <a:pt x="6" y="15"/>
                </a:cubicBezTo>
                <a:cubicBezTo>
                  <a:pt x="0" y="1"/>
                  <a:pt x="0" y="1"/>
                  <a:pt x="0" y="1"/>
                </a:cubicBezTo>
                <a:cubicBezTo>
                  <a:pt x="1" y="0"/>
                  <a:pt x="1" y="0"/>
                  <a:pt x="1"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7" name="Freeform 167"/>
          <p:cNvSpPr>
            <a:spLocks/>
          </p:cNvSpPr>
          <p:nvPr/>
        </p:nvSpPr>
        <p:spPr bwMode="auto">
          <a:xfrm>
            <a:off x="6867525" y="4240213"/>
            <a:ext cx="104775" cy="169862"/>
          </a:xfrm>
          <a:custGeom>
            <a:avLst/>
            <a:gdLst>
              <a:gd name="T0" fmla="*/ 2147483647 w 18"/>
              <a:gd name="T1" fmla="*/ 2147483647 h 29"/>
              <a:gd name="T2" fmla="*/ 2147483647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1" y="29"/>
                  <a:pt x="1" y="29"/>
                  <a:pt x="1" y="29"/>
                </a:cubicBezTo>
                <a:cubicBezTo>
                  <a:pt x="0" y="28"/>
                  <a:pt x="0" y="28"/>
                  <a:pt x="0" y="28"/>
                </a:cubicBezTo>
                <a:cubicBezTo>
                  <a:pt x="6" y="14"/>
                  <a:pt x="6" y="14"/>
                  <a:pt x="6" y="14"/>
                </a:cubicBezTo>
                <a:cubicBezTo>
                  <a:pt x="7" y="9"/>
                  <a:pt x="8" y="5"/>
                  <a:pt x="9" y="0"/>
                </a:cubicBezTo>
                <a:cubicBezTo>
                  <a:pt x="10" y="5"/>
                  <a:pt x="11" y="9"/>
                  <a:pt x="13" y="14"/>
                </a:cubicBezTo>
                <a:cubicBezTo>
                  <a:pt x="18" y="28"/>
                  <a:pt x="18" y="28"/>
                  <a:pt x="18" y="28"/>
                </a:cubicBezTo>
                <a:cubicBezTo>
                  <a:pt x="18" y="29"/>
                  <a:pt x="18" y="29"/>
                  <a:pt x="18"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8" name="Freeform 168"/>
          <p:cNvSpPr>
            <a:spLocks/>
          </p:cNvSpPr>
          <p:nvPr/>
        </p:nvSpPr>
        <p:spPr bwMode="auto">
          <a:xfrm>
            <a:off x="6372225"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5" y="26"/>
                  <a:pt x="174" y="21"/>
                  <a:pt x="156" y="21"/>
                </a:cubicBezTo>
                <a:cubicBezTo>
                  <a:pt x="133" y="21"/>
                  <a:pt x="133" y="21"/>
                  <a:pt x="133" y="21"/>
                </a:cubicBezTo>
                <a:cubicBezTo>
                  <a:pt x="114" y="21"/>
                  <a:pt x="103" y="18"/>
                  <a:pt x="98" y="0"/>
                </a:cubicBezTo>
                <a:cubicBezTo>
                  <a:pt x="98" y="0"/>
                  <a:pt x="98" y="0"/>
                  <a:pt x="98" y="0"/>
                </a:cubicBezTo>
                <a:cubicBezTo>
                  <a:pt x="93" y="18"/>
                  <a:pt x="82" y="21"/>
                  <a:pt x="64" y="21"/>
                </a:cubicBezTo>
                <a:cubicBezTo>
                  <a:pt x="33" y="21"/>
                  <a:pt x="33" y="21"/>
                  <a:pt x="33"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9" name="Freeform 169"/>
          <p:cNvSpPr>
            <a:spLocks/>
          </p:cNvSpPr>
          <p:nvPr/>
        </p:nvSpPr>
        <p:spPr bwMode="auto">
          <a:xfrm>
            <a:off x="5257800" y="1820863"/>
            <a:ext cx="741363" cy="2349500"/>
          </a:xfrm>
          <a:custGeom>
            <a:avLst/>
            <a:gdLst>
              <a:gd name="T0" fmla="*/ 2147483647 w 467"/>
              <a:gd name="T1" fmla="*/ 2147483647 h 1480"/>
              <a:gd name="T2" fmla="*/ 0 w 467"/>
              <a:gd name="T3" fmla="*/ 2147483647 h 1480"/>
              <a:gd name="T4" fmla="*/ 0 w 467"/>
              <a:gd name="T5" fmla="*/ 2147483647 h 1480"/>
              <a:gd name="T6" fmla="*/ 2147483647 w 467"/>
              <a:gd name="T7" fmla="*/ 0 h 1480"/>
              <a:gd name="T8" fmla="*/ 2147483647 w 467"/>
              <a:gd name="T9" fmla="*/ 2147483647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 h="1480">
                <a:moveTo>
                  <a:pt x="467" y="1480"/>
                </a:moveTo>
                <a:lnTo>
                  <a:pt x="0" y="1260"/>
                </a:lnTo>
                <a:lnTo>
                  <a:pt x="0" y="224"/>
                </a:lnTo>
                <a:lnTo>
                  <a:pt x="467" y="0"/>
                </a:lnTo>
                <a:lnTo>
                  <a:pt x="467" y="1480"/>
                </a:lnTo>
                <a:close/>
              </a:path>
            </a:pathLst>
          </a:custGeom>
          <a:solidFill>
            <a:srgbClr val="C66B5A"/>
          </a:solidFill>
          <a:ln w="11113" cap="flat">
            <a:solidFill>
              <a:srgbClr val="000000"/>
            </a:solidFill>
            <a:prstDash val="solid"/>
            <a:miter lim="800000"/>
            <a:headEnd/>
            <a:tailEnd/>
          </a:ln>
        </p:spPr>
        <p:txBody>
          <a:bodyPr/>
          <a:lstStyle/>
          <a:p>
            <a:endParaRPr lang="de-DE"/>
          </a:p>
        </p:txBody>
      </p:sp>
      <p:sp>
        <p:nvSpPr>
          <p:cNvPr id="172" name="Rectangle 24"/>
          <p:cNvSpPr>
            <a:spLocks noChangeArrowheads="1"/>
          </p:cNvSpPr>
          <p:nvPr/>
        </p:nvSpPr>
        <p:spPr bwMode="auto">
          <a:xfrm>
            <a:off x="1676400" y="3729038"/>
            <a:ext cx="4376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S2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1151239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50</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15255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51</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5029200" y="4953000"/>
            <a:ext cx="914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461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12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395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519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130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219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4163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Ellipse 4"/>
          <p:cNvSpPr/>
          <p:nvPr/>
        </p:nvSpPr>
        <p:spPr bwMode="auto">
          <a:xfrm>
            <a:off x="4495800" y="4648200"/>
            <a:ext cx="6096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198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834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ChangeArrowheads="1"/>
          </p:cNvSpPr>
          <p:nvPr/>
        </p:nvSpPr>
        <p:spPr bwMode="auto">
          <a:xfrm>
            <a:off x="3465513" y="55530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223" name="Rectangle 5"/>
          <p:cNvSpPr>
            <a:spLocks noChangeArrowheads="1"/>
          </p:cNvSpPr>
          <p:nvPr/>
        </p:nvSpPr>
        <p:spPr bwMode="auto">
          <a:xfrm>
            <a:off x="59864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Titel 1"/>
          <p:cNvSpPr>
            <a:spLocks noGrp="1"/>
          </p:cNvSpPr>
          <p:nvPr>
            <p:ph type="title"/>
          </p:nvPr>
        </p:nvSpPr>
        <p:spPr/>
        <p:txBody>
          <a:bodyPr/>
          <a:lstStyle/>
          <a:p>
            <a:endParaRPr lang="de-DE"/>
          </a:p>
        </p:txBody>
      </p:sp>
      <p:sp>
        <p:nvSpPr>
          <p:cNvPr id="7" name="Rechteck 6"/>
          <p:cNvSpPr/>
          <p:nvPr/>
        </p:nvSpPr>
        <p:spPr bwMode="auto">
          <a:xfrm>
            <a:off x="21336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2438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590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2743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895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2895600" y="4648200"/>
            <a:ext cx="704040" cy="276999"/>
          </a:xfrm>
          <a:prstGeom prst="rect">
            <a:avLst/>
          </a:prstGeom>
          <a:noFill/>
        </p:spPr>
        <p:txBody>
          <a:bodyPr wrap="none" rtlCol="0">
            <a:spAutoFit/>
          </a:bodyPr>
          <a:lstStyle/>
          <a:p>
            <a:r>
              <a:rPr lang="de-DE" dirty="0" smtClean="0"/>
              <a:t>Bit-Line</a:t>
            </a:r>
            <a:endParaRPr lang="de-DE" dirty="0"/>
          </a:p>
        </p:txBody>
      </p:sp>
      <p:cxnSp>
        <p:nvCxnSpPr>
          <p:cNvPr id="14" name="Gerade Verbindung mit Pfeil 13"/>
          <p:cNvCxnSpPr/>
          <p:nvPr/>
        </p:nvCxnSpPr>
        <p:spPr bwMode="auto">
          <a:xfrm>
            <a:off x="1066800"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066800"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1066800"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1066800"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973827" y="3657600"/>
            <a:ext cx="889987" cy="276999"/>
          </a:xfrm>
          <a:prstGeom prst="rect">
            <a:avLst/>
          </a:prstGeom>
          <a:noFill/>
        </p:spPr>
        <p:txBody>
          <a:bodyPr wrap="none" rtlCol="0">
            <a:spAutoFit/>
          </a:bodyPr>
          <a:lstStyle/>
          <a:p>
            <a:r>
              <a:rPr lang="de-DE" dirty="0" smtClean="0"/>
              <a:t>Read-Line</a:t>
            </a:r>
            <a:endParaRPr lang="de-DE" dirty="0"/>
          </a:p>
        </p:txBody>
      </p:sp>
      <p:sp>
        <p:nvSpPr>
          <p:cNvPr id="6" name="Ellipse 5"/>
          <p:cNvSpPr/>
          <p:nvPr/>
        </p:nvSpPr>
        <p:spPr bwMode="auto">
          <a:xfrm>
            <a:off x="1447800" y="1828800"/>
            <a:ext cx="24384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Textfeld 19"/>
          <p:cNvSpPr txBox="1"/>
          <p:nvPr/>
        </p:nvSpPr>
        <p:spPr>
          <a:xfrm>
            <a:off x="3354122" y="1524000"/>
            <a:ext cx="548996" cy="276999"/>
          </a:xfrm>
          <a:prstGeom prst="rect">
            <a:avLst/>
          </a:prstGeom>
          <a:noFill/>
        </p:spPr>
        <p:txBody>
          <a:bodyPr wrap="none" rtlCol="0">
            <a:spAutoFit/>
          </a:bodyPr>
          <a:lstStyle/>
          <a:p>
            <a:r>
              <a:rPr lang="de-DE" dirty="0" smtClean="0"/>
              <a:t>Word</a:t>
            </a:r>
            <a:endParaRPr lang="de-DE" dirty="0"/>
          </a:p>
        </p:txBody>
      </p:sp>
      <p:sp>
        <p:nvSpPr>
          <p:cNvPr id="21" name="Trapezoid 20"/>
          <p:cNvSpPr/>
          <p:nvPr/>
        </p:nvSpPr>
        <p:spPr bwMode="auto">
          <a:xfrm rot="16200000">
            <a:off x="-381000"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2" name="Gruppieren 21"/>
          <p:cNvGrpSpPr/>
          <p:nvPr/>
        </p:nvGrpSpPr>
        <p:grpSpPr>
          <a:xfrm rot="16200000">
            <a:off x="38100" y="2705100"/>
            <a:ext cx="457200" cy="533400"/>
            <a:chOff x="7848600" y="2057400"/>
            <a:chExt cx="457200" cy="3733800"/>
          </a:xfrm>
        </p:grpSpPr>
        <p:cxnSp>
          <p:nvCxnSpPr>
            <p:cNvPr id="23" name="Gerade Verbindung mit Pfeil 2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feld 26"/>
          <p:cNvSpPr txBox="1"/>
          <p:nvPr/>
        </p:nvSpPr>
        <p:spPr>
          <a:xfrm>
            <a:off x="4252091" y="3048000"/>
            <a:ext cx="1039066" cy="276999"/>
          </a:xfrm>
          <a:prstGeom prst="rect">
            <a:avLst/>
          </a:prstGeom>
          <a:noFill/>
        </p:spPr>
        <p:txBody>
          <a:bodyPr wrap="none" rtlCol="0">
            <a:spAutoFit/>
          </a:bodyPr>
          <a:lstStyle/>
          <a:p>
            <a:r>
              <a:rPr lang="de-DE" dirty="0" err="1" smtClean="0"/>
              <a:t>Aspect</a:t>
            </a:r>
            <a:r>
              <a:rPr lang="de-DE" dirty="0" smtClean="0"/>
              <a:t> </a:t>
            </a:r>
            <a:r>
              <a:rPr lang="de-DE" dirty="0" err="1" smtClean="0"/>
              <a:t>ratio</a:t>
            </a:r>
            <a:r>
              <a:rPr lang="de-DE" dirty="0" smtClean="0"/>
              <a:t>!</a:t>
            </a:r>
            <a:endParaRPr lang="de-DE" dirty="0"/>
          </a:p>
        </p:txBody>
      </p:sp>
    </p:spTree>
    <p:extLst>
      <p:ext uri="{BB962C8B-B14F-4D97-AF65-F5344CB8AC3E}">
        <p14:creationId xmlns:p14="http://schemas.microsoft.com/office/powerpoint/2010/main" val="1665487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60</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162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61</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883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824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2713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841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473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51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316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3048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4191000" y="1295400"/>
            <a:ext cx="2286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4419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8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907589"/>
            <a:ext cx="4267200"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736" y="1506936"/>
            <a:ext cx="31226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181707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
          <p:cNvSpPr>
            <a:spLocks noChangeArrowheads="1"/>
          </p:cNvSpPr>
          <p:nvPr/>
        </p:nvSpPr>
        <p:spPr bwMode="auto">
          <a:xfrm>
            <a:off x="59864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Titel 1"/>
          <p:cNvSpPr>
            <a:spLocks noGrp="1"/>
          </p:cNvSpPr>
          <p:nvPr>
            <p:ph type="title"/>
          </p:nvPr>
        </p:nvSpPr>
        <p:spPr/>
        <p:txBody>
          <a:bodyPr/>
          <a:lstStyle/>
          <a:p>
            <a:endParaRPr lang="de-DE"/>
          </a:p>
        </p:txBody>
      </p:sp>
      <p:sp>
        <p:nvSpPr>
          <p:cNvPr id="7" name="Rechteck 6"/>
          <p:cNvSpPr/>
          <p:nvPr/>
        </p:nvSpPr>
        <p:spPr bwMode="auto">
          <a:xfrm>
            <a:off x="21336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2438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590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2743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895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uppieren 2"/>
          <p:cNvGrpSpPr/>
          <p:nvPr/>
        </p:nvGrpSpPr>
        <p:grpSpPr>
          <a:xfrm>
            <a:off x="1066800" y="1981200"/>
            <a:ext cx="7543800" cy="1981200"/>
            <a:chOff x="1066800" y="1981200"/>
            <a:chExt cx="2667000" cy="1981200"/>
          </a:xfrm>
        </p:grpSpPr>
        <p:cxnSp>
          <p:nvCxnSpPr>
            <p:cNvPr id="14" name="Gerade Verbindung mit Pfeil 13"/>
            <p:cNvCxnSpPr/>
            <p:nvPr/>
          </p:nvCxnSpPr>
          <p:spPr bwMode="auto">
            <a:xfrm>
              <a:off x="1066800"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066800"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1066800"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1066800"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Rechteck 20"/>
          <p:cNvSpPr/>
          <p:nvPr/>
        </p:nvSpPr>
        <p:spPr bwMode="auto">
          <a:xfrm>
            <a:off x="32004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 name="Gerade Verbindung mit Pfeil 21"/>
          <p:cNvCxnSpPr/>
          <p:nvPr/>
        </p:nvCxnSpPr>
        <p:spPr bwMode="auto">
          <a:xfrm>
            <a:off x="3505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3657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3810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3962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bwMode="auto">
          <a:xfrm>
            <a:off x="42672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 name="Gerade Verbindung mit Pfeil 26"/>
          <p:cNvCxnSpPr/>
          <p:nvPr/>
        </p:nvCxnSpPr>
        <p:spPr bwMode="auto">
          <a:xfrm>
            <a:off x="4572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4724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a:off x="4876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5029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p:cNvSpPr/>
          <p:nvPr/>
        </p:nvSpPr>
        <p:spPr bwMode="auto">
          <a:xfrm>
            <a:off x="53340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2" name="Gerade Verbindung mit Pfeil 31"/>
          <p:cNvCxnSpPr/>
          <p:nvPr/>
        </p:nvCxnSpPr>
        <p:spPr bwMode="auto">
          <a:xfrm>
            <a:off x="5638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p:nvPr/>
        </p:nvCxnSpPr>
        <p:spPr bwMode="auto">
          <a:xfrm>
            <a:off x="5791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p:cNvCxnSpPr/>
          <p:nvPr/>
        </p:nvCxnSpPr>
        <p:spPr bwMode="auto">
          <a:xfrm>
            <a:off x="5943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a:off x="6096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rapezoid 7"/>
          <p:cNvSpPr/>
          <p:nvPr/>
        </p:nvSpPr>
        <p:spPr bwMode="auto">
          <a:xfrm rot="16200000">
            <a:off x="-381000"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rapezoid 35"/>
          <p:cNvSpPr/>
          <p:nvPr/>
        </p:nvSpPr>
        <p:spPr bwMode="auto">
          <a:xfrm flipV="1">
            <a:off x="2133600" y="5257800"/>
            <a:ext cx="4267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9" name="Gruppieren 8"/>
          <p:cNvGrpSpPr/>
          <p:nvPr/>
        </p:nvGrpSpPr>
        <p:grpSpPr>
          <a:xfrm>
            <a:off x="4038600" y="5791200"/>
            <a:ext cx="457200" cy="533400"/>
            <a:chOff x="7848600" y="2057400"/>
            <a:chExt cx="457200" cy="3733800"/>
          </a:xfrm>
        </p:grpSpPr>
        <p:cxnSp>
          <p:nvCxnSpPr>
            <p:cNvPr id="37" name="Gerade Verbindung mit Pfeil 36"/>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39"/>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uppieren 41"/>
          <p:cNvGrpSpPr/>
          <p:nvPr/>
        </p:nvGrpSpPr>
        <p:grpSpPr>
          <a:xfrm rot="16200000">
            <a:off x="1485900" y="5295900"/>
            <a:ext cx="457200" cy="533400"/>
            <a:chOff x="7848600" y="2057400"/>
            <a:chExt cx="457200" cy="3733800"/>
          </a:xfrm>
        </p:grpSpPr>
        <p:cxnSp>
          <p:nvCxnSpPr>
            <p:cNvPr id="43" name="Gerade Verbindung mit Pfeil 4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mit Pfeil 4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mit Pfeil 4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 name="Gruppieren 46"/>
          <p:cNvGrpSpPr/>
          <p:nvPr/>
        </p:nvGrpSpPr>
        <p:grpSpPr>
          <a:xfrm rot="16200000">
            <a:off x="38100" y="2705100"/>
            <a:ext cx="457200" cy="533400"/>
            <a:chOff x="7848600" y="2057400"/>
            <a:chExt cx="457200" cy="3733800"/>
          </a:xfrm>
        </p:grpSpPr>
        <p:cxnSp>
          <p:nvCxnSpPr>
            <p:cNvPr id="48" name="Gerade Verbindung mit Pfeil 47"/>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mit Pfeil 50"/>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Gleichschenkliges Dreieck 12"/>
          <p:cNvSpPr/>
          <p:nvPr/>
        </p:nvSpPr>
        <p:spPr bwMode="auto">
          <a:xfrm flipV="1">
            <a:off x="3657600" y="6324600"/>
            <a:ext cx="1219200" cy="3810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216" name="Textfeld 9215"/>
          <p:cNvSpPr txBox="1"/>
          <p:nvPr/>
        </p:nvSpPr>
        <p:spPr>
          <a:xfrm>
            <a:off x="4876800" y="6324600"/>
            <a:ext cx="1490216" cy="276999"/>
          </a:xfrm>
          <a:prstGeom prst="rect">
            <a:avLst/>
          </a:prstGeom>
          <a:noFill/>
        </p:spPr>
        <p:txBody>
          <a:bodyPr wrap="none" rtlCol="0">
            <a:spAutoFit/>
          </a:bodyPr>
          <a:lstStyle/>
          <a:p>
            <a:r>
              <a:rPr lang="de-DE" dirty="0"/>
              <a:t>Treiberschaltungen</a:t>
            </a:r>
          </a:p>
        </p:txBody>
      </p:sp>
      <p:sp>
        <p:nvSpPr>
          <p:cNvPr id="9217" name="Rechteck 9216"/>
          <p:cNvSpPr/>
          <p:nvPr/>
        </p:nvSpPr>
        <p:spPr>
          <a:xfrm>
            <a:off x="2455231" y="5486400"/>
            <a:ext cx="1659430" cy="276999"/>
          </a:xfrm>
          <a:prstGeom prst="rect">
            <a:avLst/>
          </a:prstGeom>
        </p:spPr>
        <p:txBody>
          <a:bodyPr wrap="none">
            <a:spAutoFit/>
          </a:bodyPr>
          <a:lstStyle/>
          <a:p>
            <a:r>
              <a:rPr lang="de-DE" dirty="0" smtClean="0"/>
              <a:t>zusätzlicher </a:t>
            </a:r>
            <a:r>
              <a:rPr lang="de-DE" dirty="0" err="1"/>
              <a:t>Dekoder</a:t>
            </a:r>
            <a:r>
              <a:rPr lang="de-DE" dirty="0"/>
              <a:t> </a:t>
            </a:r>
          </a:p>
        </p:txBody>
      </p:sp>
    </p:spTree>
    <p:extLst>
      <p:ext uri="{BB962C8B-B14F-4D97-AF65-F5344CB8AC3E}">
        <p14:creationId xmlns:p14="http://schemas.microsoft.com/office/powerpoint/2010/main" val="706973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70</a:t>
            </a:fld>
            <a:endParaRPr lang="de-DE" altLang="de-DE"/>
          </a:p>
        </p:txBody>
      </p:sp>
      <p:pic>
        <p:nvPicPr>
          <p:cNvPr id="5122" name="Picture 2" descr="http://3.bp.blogspot.com/-WBmgS-kC69A/UvU79ZVSgOI/AAAAAAAAAb4/PJOiSws728Q/s1600/Renesas+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295400"/>
            <a:ext cx="5415566"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04800" y="5791200"/>
            <a:ext cx="5334000" cy="461665"/>
          </a:xfrm>
          <a:prstGeom prst="rect">
            <a:avLst/>
          </a:prstGeom>
        </p:spPr>
        <p:txBody>
          <a:bodyPr wrap="square">
            <a:spAutoFit/>
          </a:bodyPr>
          <a:lstStyle/>
          <a:p>
            <a:r>
              <a:rPr lang="en-US" dirty="0"/>
              <a:t>Embedded DRAM in Nintendo Wii U GPU </a:t>
            </a:r>
            <a:r>
              <a:rPr lang="en-US" dirty="0" err="1"/>
              <a:t>fabbed</a:t>
            </a:r>
            <a:r>
              <a:rPr lang="en-US" dirty="0"/>
              <a:t> by </a:t>
            </a:r>
            <a:r>
              <a:rPr lang="en-US" dirty="0" err="1"/>
              <a:t>Renesas</a:t>
            </a:r>
            <a:r>
              <a:rPr lang="en-US" dirty="0"/>
              <a:t> (45-nm)	</a:t>
            </a:r>
            <a:endParaRPr lang="de-DE" dirty="0"/>
          </a:p>
        </p:txBody>
      </p:sp>
      <p:sp>
        <p:nvSpPr>
          <p:cNvPr id="8" name="Rechteck 7"/>
          <p:cNvSpPr/>
          <p:nvPr/>
        </p:nvSpPr>
        <p:spPr>
          <a:xfrm>
            <a:off x="3352800" y="6248400"/>
            <a:ext cx="4572000" cy="461665"/>
          </a:xfrm>
          <a:prstGeom prst="rect">
            <a:avLst/>
          </a:prstGeom>
        </p:spPr>
        <p:txBody>
          <a:bodyPr>
            <a:spAutoFit/>
          </a:bodyPr>
          <a:lstStyle/>
          <a:p>
            <a:r>
              <a:rPr lang="de-DE" dirty="0"/>
              <a:t>http://chipworksrealchips.blogspot.de/2014/02/intels-e-dram-shows-up-in-wild.html</a:t>
            </a:r>
          </a:p>
        </p:txBody>
      </p:sp>
    </p:spTree>
    <p:extLst>
      <p:ext uri="{BB962C8B-B14F-4D97-AF65-F5344CB8AC3E}">
        <p14:creationId xmlns:p14="http://schemas.microsoft.com/office/powerpoint/2010/main" val="246327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71</a:t>
            </a:fld>
            <a:endParaRPr lang="de-DE" altLang="de-DE"/>
          </a:p>
        </p:txBody>
      </p:sp>
      <p:sp>
        <p:nvSpPr>
          <p:cNvPr id="7" name="Rechteck 6"/>
          <p:cNvSpPr/>
          <p:nvPr/>
        </p:nvSpPr>
        <p:spPr>
          <a:xfrm>
            <a:off x="304800" y="5791200"/>
            <a:ext cx="5334000" cy="276999"/>
          </a:xfrm>
          <a:prstGeom prst="rect">
            <a:avLst/>
          </a:prstGeom>
        </p:spPr>
        <p:txBody>
          <a:bodyPr wrap="square">
            <a:spAutoFit/>
          </a:bodyPr>
          <a:lstStyle/>
          <a:p>
            <a:r>
              <a:rPr lang="en-US" dirty="0"/>
              <a:t>Embedded DRAM in IBM Power 7</a:t>
            </a:r>
            <a:r>
              <a:rPr lang="en-US" dirty="0" smtClean="0"/>
              <a:t>+ microprocessor  </a:t>
            </a:r>
            <a:r>
              <a:rPr lang="en-US" dirty="0"/>
              <a:t>(32-nm)	</a:t>
            </a:r>
            <a:endParaRPr lang="de-DE" dirty="0"/>
          </a:p>
        </p:txBody>
      </p:sp>
      <p:pic>
        <p:nvPicPr>
          <p:cNvPr id="6146" name="Picture 2" descr="http://4.bp.blogspot.com/-1awstTEgn8I/UvU79SAqrlI/AAAAAAAAAbw/tjXY0l4Vnnc/s1600/IBM+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3474"/>
            <a:ext cx="6615890" cy="45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6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72</a:t>
            </a:fld>
            <a:endParaRPr lang="de-DE" altLang="de-DE"/>
          </a:p>
        </p:txBody>
      </p:sp>
      <p:pic>
        <p:nvPicPr>
          <p:cNvPr id="7170" name="Picture 2" descr="http://2.bp.blogspot.com/-0tgpU83BjzM/UvU78wU9xpI/AAAAAAAAAbo/XURTEe35jYU/s1600/416_array_end-c_branded-an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096000" cy="503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64159" y="6172200"/>
            <a:ext cx="2724272" cy="276999"/>
          </a:xfrm>
          <a:prstGeom prst="rect">
            <a:avLst/>
          </a:prstGeom>
        </p:spPr>
        <p:txBody>
          <a:bodyPr wrap="none">
            <a:spAutoFit/>
          </a:bodyPr>
          <a:lstStyle/>
          <a:p>
            <a:r>
              <a:rPr lang="de-DE" dirty="0" err="1" smtClean="0"/>
              <a:t>Intel’s</a:t>
            </a:r>
            <a:r>
              <a:rPr lang="de-DE" dirty="0" smtClean="0"/>
              <a:t> </a:t>
            </a:r>
            <a:r>
              <a:rPr lang="de-DE" dirty="0"/>
              <a:t>22-nm </a:t>
            </a:r>
            <a:r>
              <a:rPr lang="de-DE" dirty="0" err="1"/>
              <a:t>embedded</a:t>
            </a:r>
            <a:r>
              <a:rPr lang="de-DE" dirty="0"/>
              <a:t> DRAM </a:t>
            </a:r>
            <a:r>
              <a:rPr lang="de-DE" dirty="0" err="1"/>
              <a:t>stack</a:t>
            </a:r>
            <a:endParaRPr lang="de-DE" dirty="0"/>
          </a:p>
        </p:txBody>
      </p:sp>
    </p:spTree>
    <p:extLst>
      <p:ext uri="{BB962C8B-B14F-4D97-AF65-F5344CB8AC3E}">
        <p14:creationId xmlns:p14="http://schemas.microsoft.com/office/powerpoint/2010/main" val="360859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Permanentspeicher</a:t>
            </a:r>
            <a:br>
              <a:rPr lang="de-DE" altLang="de-DE" dirty="0" smtClean="0"/>
            </a:br>
            <a:r>
              <a:rPr lang="de-DE" altLang="de-DE" dirty="0" smtClean="0"/>
              <a:t>(non-volatile)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73</a:t>
            </a:fld>
            <a:endParaRPr lang="de-DE" altLang="de-DE"/>
          </a:p>
        </p:txBody>
      </p:sp>
    </p:spTree>
    <p:extLst>
      <p:ext uri="{BB962C8B-B14F-4D97-AF65-F5344CB8AC3E}">
        <p14:creationId xmlns:p14="http://schemas.microsoft.com/office/powerpoint/2010/main" val="188863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smtClean="0"/>
              <a:t>Speicherzugriff</a:t>
            </a:r>
            <a:endParaRPr lang="en-US" dirty="0" smtClean="0"/>
          </a:p>
          <a:p>
            <a:r>
              <a:rPr lang="en-US" dirty="0" err="1" smtClean="0"/>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flipV="1">
            <a:off x="1371600" y="1828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40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57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25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quot;Nein&quot;-Symbol 1"/>
          <p:cNvSpPr/>
          <p:nvPr/>
        </p:nvSpPr>
        <p:spPr bwMode="auto">
          <a:xfrm>
            <a:off x="1981200" y="3886200"/>
            <a:ext cx="990600" cy="990600"/>
          </a:xfrm>
          <a:prstGeom prst="noSmoking">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1371600" y="4495800"/>
            <a:ext cx="662361" cy="276999"/>
          </a:xfrm>
          <a:prstGeom prst="rect">
            <a:avLst/>
          </a:prstGeom>
          <a:noFill/>
        </p:spPr>
        <p:txBody>
          <a:bodyPr wrap="none" rtlCol="0">
            <a:spAutoFit/>
          </a:bodyPr>
          <a:lstStyle/>
          <a:p>
            <a:r>
              <a:rPr lang="de-DE" dirty="0" smtClean="0"/>
              <a:t>Fehler!</a:t>
            </a:r>
            <a:endParaRPr lang="de-DE" dirty="0"/>
          </a:p>
        </p:txBody>
      </p:sp>
    </p:spTree>
    <p:extLst>
      <p:ext uri="{BB962C8B-B14F-4D97-AF65-F5344CB8AC3E}">
        <p14:creationId xmlns:p14="http://schemas.microsoft.com/office/powerpoint/2010/main" val="291156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Dioden</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5774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1970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8</a:t>
            </a:fld>
            <a:endParaRPr lang="de-DE" altLang="de-DE"/>
          </a:p>
        </p:txBody>
      </p:sp>
    </p:spTree>
    <p:extLst>
      <p:ext uri="{BB962C8B-B14F-4D97-AF65-F5344CB8AC3E}">
        <p14:creationId xmlns:p14="http://schemas.microsoft.com/office/powerpoint/2010/main" val="8299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5279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7078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Schalter</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7" name="Gruppieren 216"/>
          <p:cNvGrpSpPr/>
          <p:nvPr/>
        </p:nvGrpSpPr>
        <p:grpSpPr>
          <a:xfrm>
            <a:off x="3276600" y="1524000"/>
            <a:ext cx="304800" cy="762000"/>
            <a:chOff x="2133600" y="1524000"/>
            <a:chExt cx="304800" cy="762000"/>
          </a:xfrm>
        </p:grpSpPr>
        <p:sp>
          <p:nvSpPr>
            <p:cNvPr id="218" name="Rechteck 21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5" name="Gruppieren 224"/>
          <p:cNvGrpSpPr/>
          <p:nvPr/>
        </p:nvGrpSpPr>
        <p:grpSpPr>
          <a:xfrm>
            <a:off x="4495800" y="1524000"/>
            <a:ext cx="304800" cy="762000"/>
            <a:chOff x="2133600" y="1524000"/>
            <a:chExt cx="304800" cy="762000"/>
          </a:xfrm>
        </p:grpSpPr>
        <p:sp>
          <p:nvSpPr>
            <p:cNvPr id="226" name="Rechteck 22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5018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Schalter</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Rechteck 217"/>
          <p:cNvSpPr/>
          <p:nvPr/>
        </p:nvSpPr>
        <p:spPr bwMode="auto">
          <a:xfrm rot="5400000">
            <a:off x="3238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3352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3352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3352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3352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3276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3352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Rechteck 225"/>
          <p:cNvSpPr/>
          <p:nvPr/>
        </p:nvSpPr>
        <p:spPr bwMode="auto">
          <a:xfrm rot="5400000">
            <a:off x="44577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a:off x="45720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45720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45720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45720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44958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45720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3814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smtClean="0"/>
              <a:t>Transistor (ODER-</a:t>
            </a:r>
            <a:r>
              <a:rPr lang="en-US" dirty="0" err="1" smtClean="0"/>
              <a:t>Schaltung</a:t>
            </a:r>
            <a:r>
              <a:rPr lang="en-US" dirty="0" smtClean="0"/>
              <a:t>)</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5245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ihandform 6"/>
          <p:cNvSpPr/>
          <p:nvPr/>
        </p:nvSpPr>
        <p:spPr bwMode="auto">
          <a:xfrm>
            <a:off x="3006404" y="16259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9" name="Freihandform 188"/>
          <p:cNvSpPr/>
          <p:nvPr/>
        </p:nvSpPr>
        <p:spPr bwMode="auto">
          <a:xfrm>
            <a:off x="4267200" y="16002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522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355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32" name="Picture 3" descr="Ro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5613"/>
            <a:ext cx="8763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eck 32"/>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pic>
        <p:nvPicPr>
          <p:cNvPr id="34" name="Picture 2" descr="Prinzip des ROM-Speichers(8x8 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53000"/>
            <a:ext cx="2057400" cy="16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3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679450"/>
          </a:xfrm>
        </p:spPr>
        <p:txBody>
          <a:bodyPr/>
          <a:lstStyle/>
          <a:p>
            <a:r>
              <a:rPr lang="de-DE" dirty="0" smtClean="0"/>
              <a:t>Statische Speicherzellen</a:t>
            </a:r>
          </a:p>
          <a:p>
            <a:r>
              <a:rPr lang="de-DE" dirty="0"/>
              <a:t>Wenn </a:t>
            </a:r>
            <a:r>
              <a:rPr lang="de-DE" dirty="0" smtClean="0"/>
              <a:t>wir den Ausgang </a:t>
            </a:r>
            <a:r>
              <a:rPr lang="de-DE" dirty="0"/>
              <a:t>des zweiten Inverters mit dem Eingang des ersten </a:t>
            </a:r>
            <a:r>
              <a:rPr lang="de-DE" dirty="0" smtClean="0"/>
              <a:t>verbinden</a:t>
            </a:r>
            <a:r>
              <a:rPr lang="de-DE" dirty="0"/>
              <a:t>, haben wir </a:t>
            </a:r>
            <a:r>
              <a:rPr lang="de-DE" dirty="0" smtClean="0"/>
              <a:t>Vin </a:t>
            </a:r>
            <a:r>
              <a:rPr lang="de-DE" dirty="0"/>
              <a:t>= </a:t>
            </a:r>
            <a:r>
              <a:rPr lang="de-DE" dirty="0" err="1"/>
              <a:t>Vout</a:t>
            </a:r>
            <a:r>
              <a:rPr lang="de-DE" dirty="0" smtClean="0"/>
              <a:t>.</a:t>
            </a:r>
          </a:p>
          <a:p>
            <a:r>
              <a:rPr lang="de-DE" dirty="0"/>
              <a:t>Der Zustand der Schaltung </a:t>
            </a:r>
            <a:r>
              <a:rPr lang="de-DE" dirty="0" smtClean="0"/>
              <a:t>liegt im </a:t>
            </a:r>
            <a:r>
              <a:rPr lang="de-DE" dirty="0"/>
              <a:t>Schnittpunkt der Kennlinie </a:t>
            </a:r>
            <a:r>
              <a:rPr lang="de-DE" dirty="0" err="1"/>
              <a:t>Vout</a:t>
            </a:r>
            <a:r>
              <a:rPr lang="de-DE" dirty="0"/>
              <a:t> = f(Vin) und der </a:t>
            </a:r>
            <a:r>
              <a:rPr lang="de-DE" dirty="0" smtClean="0"/>
              <a:t>Gerade </a:t>
            </a:r>
            <a:r>
              <a:rPr lang="de-DE" dirty="0" err="1"/>
              <a:t>Vout</a:t>
            </a:r>
            <a:r>
              <a:rPr lang="de-DE" dirty="0"/>
              <a:t> = Vin.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a:t>
            </a:fld>
            <a:endParaRPr lang="de-DE" altLang="de-DE"/>
          </a:p>
        </p:txBody>
      </p:sp>
      <p:cxnSp>
        <p:nvCxnSpPr>
          <p:cNvPr id="46" name="Gerade Verbindung 45"/>
          <p:cNvCxnSpPr/>
          <p:nvPr/>
        </p:nvCxnSpPr>
        <p:spPr bwMode="auto">
          <a:xfrm>
            <a:off x="2209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Ellipse 46"/>
          <p:cNvSpPr/>
          <p:nvPr/>
        </p:nvSpPr>
        <p:spPr bwMode="auto">
          <a:xfrm>
            <a:off x="2209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Gleichschenkliges Dreieck 47"/>
          <p:cNvSpPr/>
          <p:nvPr/>
        </p:nvSpPr>
        <p:spPr bwMode="auto">
          <a:xfrm rot="5400000">
            <a:off x="1222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609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4114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Ellipse 51"/>
          <p:cNvSpPr/>
          <p:nvPr/>
        </p:nvSpPr>
        <p:spPr bwMode="auto">
          <a:xfrm>
            <a:off x="4114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Gleichschenkliges Dreieck 52"/>
          <p:cNvSpPr/>
          <p:nvPr/>
        </p:nvSpPr>
        <p:spPr bwMode="auto">
          <a:xfrm rot="5400000">
            <a:off x="3127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4" name="Gerade Verbindung 53"/>
          <p:cNvCxnSpPr/>
          <p:nvPr/>
        </p:nvCxnSpPr>
        <p:spPr bwMode="auto">
          <a:xfrm>
            <a:off x="2514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5562600" y="5105400"/>
            <a:ext cx="3048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562600" y="2667000"/>
            <a:ext cx="0" cy="2438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5334000" y="5105400"/>
            <a:ext cx="990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6477000" y="33528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flipV="1">
            <a:off x="5562600" y="2895600"/>
            <a:ext cx="2209800" cy="2209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5562600" y="33528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rot="5400000">
            <a:off x="6438900" y="42291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ogen 17"/>
          <p:cNvSpPr/>
          <p:nvPr/>
        </p:nvSpPr>
        <p:spPr bwMode="auto">
          <a:xfrm flipH="1">
            <a:off x="64008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Bogen 71"/>
          <p:cNvSpPr/>
          <p:nvPr/>
        </p:nvSpPr>
        <p:spPr bwMode="auto">
          <a:xfrm flipV="1">
            <a:off x="62484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Textfeld 18"/>
          <p:cNvSpPr txBox="1"/>
          <p:nvPr/>
        </p:nvSpPr>
        <p:spPr>
          <a:xfrm>
            <a:off x="576604" y="3048000"/>
            <a:ext cx="403124" cy="276999"/>
          </a:xfrm>
          <a:prstGeom prst="rect">
            <a:avLst/>
          </a:prstGeom>
          <a:noFill/>
        </p:spPr>
        <p:txBody>
          <a:bodyPr wrap="none" rtlCol="0">
            <a:spAutoFit/>
          </a:bodyPr>
          <a:lstStyle/>
          <a:p>
            <a:r>
              <a:rPr lang="de-DE" dirty="0" smtClean="0"/>
              <a:t>Vin</a:t>
            </a:r>
            <a:endParaRPr lang="de-DE" dirty="0"/>
          </a:p>
        </p:txBody>
      </p:sp>
      <p:sp>
        <p:nvSpPr>
          <p:cNvPr id="74" name="Textfeld 73"/>
          <p:cNvSpPr txBox="1"/>
          <p:nvPr/>
        </p:nvSpPr>
        <p:spPr>
          <a:xfrm>
            <a:off x="4451366" y="3048000"/>
            <a:ext cx="491994" cy="276999"/>
          </a:xfrm>
          <a:prstGeom prst="rect">
            <a:avLst/>
          </a:prstGeom>
          <a:noFill/>
        </p:spPr>
        <p:txBody>
          <a:bodyPr wrap="none" rtlCol="0">
            <a:spAutoFit/>
          </a:bodyPr>
          <a:lstStyle/>
          <a:p>
            <a:r>
              <a:rPr lang="de-DE" dirty="0" err="1" smtClean="0"/>
              <a:t>Vout</a:t>
            </a:r>
            <a:endParaRPr lang="de-DE" dirty="0"/>
          </a:p>
        </p:txBody>
      </p:sp>
      <p:sp>
        <p:nvSpPr>
          <p:cNvPr id="75" name="Textfeld 74"/>
          <p:cNvSpPr txBox="1"/>
          <p:nvPr/>
        </p:nvSpPr>
        <p:spPr>
          <a:xfrm>
            <a:off x="8077200" y="5105400"/>
            <a:ext cx="403124" cy="276999"/>
          </a:xfrm>
          <a:prstGeom prst="rect">
            <a:avLst/>
          </a:prstGeom>
          <a:noFill/>
        </p:spPr>
        <p:txBody>
          <a:bodyPr wrap="none" rtlCol="0">
            <a:spAutoFit/>
          </a:bodyPr>
          <a:lstStyle/>
          <a:p>
            <a:r>
              <a:rPr lang="de-DE" dirty="0" smtClean="0"/>
              <a:t>Vin</a:t>
            </a:r>
            <a:endParaRPr lang="de-DE" dirty="0"/>
          </a:p>
        </p:txBody>
      </p:sp>
      <p:sp>
        <p:nvSpPr>
          <p:cNvPr id="76" name="Textfeld 75"/>
          <p:cNvSpPr txBox="1"/>
          <p:nvPr/>
        </p:nvSpPr>
        <p:spPr>
          <a:xfrm>
            <a:off x="5105400" y="2743200"/>
            <a:ext cx="491994" cy="276999"/>
          </a:xfrm>
          <a:prstGeom prst="rect">
            <a:avLst/>
          </a:prstGeom>
          <a:noFill/>
        </p:spPr>
        <p:txBody>
          <a:bodyPr wrap="none" rtlCol="0">
            <a:spAutoFit/>
          </a:bodyPr>
          <a:lstStyle/>
          <a:p>
            <a:r>
              <a:rPr lang="de-DE" dirty="0" err="1" smtClean="0"/>
              <a:t>Vout</a:t>
            </a:r>
            <a:endParaRPr lang="de-DE" dirty="0"/>
          </a:p>
        </p:txBody>
      </p:sp>
      <p:sp>
        <p:nvSpPr>
          <p:cNvPr id="4" name="Freihandform 3"/>
          <p:cNvSpPr/>
          <p:nvPr/>
        </p:nvSpPr>
        <p:spPr bwMode="auto">
          <a:xfrm>
            <a:off x="533401" y="3352800"/>
            <a:ext cx="4463148" cy="1162289"/>
          </a:xfrm>
          <a:custGeom>
            <a:avLst/>
            <a:gdLst>
              <a:gd name="connsiteX0" fmla="*/ 4010301 w 4335261"/>
              <a:gd name="connsiteY0" fmla="*/ 0 h 1138146"/>
              <a:gd name="connsiteX1" fmla="*/ 4001248 w 4335261"/>
              <a:gd name="connsiteY1" fmla="*/ 832918 h 1138146"/>
              <a:gd name="connsiteX2" fmla="*/ 560931 w 4335261"/>
              <a:gd name="connsiteY2" fmla="*/ 1095469 h 1138146"/>
              <a:gd name="connsiteX3" fmla="*/ 44883 w 4335261"/>
              <a:gd name="connsiteY3" fmla="*/ 18107 h 1138146"/>
            </a:gdLst>
            <a:ahLst/>
            <a:cxnLst>
              <a:cxn ang="0">
                <a:pos x="connsiteX0" y="connsiteY0"/>
              </a:cxn>
              <a:cxn ang="0">
                <a:pos x="connsiteX1" y="connsiteY1"/>
              </a:cxn>
              <a:cxn ang="0">
                <a:pos x="connsiteX2" y="connsiteY2"/>
              </a:cxn>
              <a:cxn ang="0">
                <a:pos x="connsiteX3" y="connsiteY3"/>
              </a:cxn>
            </a:cxnLst>
            <a:rect l="l" t="t" r="r" b="b"/>
            <a:pathLst>
              <a:path w="4335261" h="1138146">
                <a:moveTo>
                  <a:pt x="4010301" y="0"/>
                </a:moveTo>
                <a:cubicBezTo>
                  <a:pt x="4293222" y="325170"/>
                  <a:pt x="4576143" y="650340"/>
                  <a:pt x="4001248" y="832918"/>
                </a:cubicBezTo>
                <a:cubicBezTo>
                  <a:pt x="3426353" y="1015496"/>
                  <a:pt x="1220325" y="1231271"/>
                  <a:pt x="560931" y="1095469"/>
                </a:cubicBezTo>
                <a:cubicBezTo>
                  <a:pt x="-98463" y="959667"/>
                  <a:pt x="-26790" y="488887"/>
                  <a:pt x="44883" y="18107"/>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Textfeld 26"/>
          <p:cNvSpPr txBox="1"/>
          <p:nvPr/>
        </p:nvSpPr>
        <p:spPr>
          <a:xfrm>
            <a:off x="5560888" y="4495800"/>
            <a:ext cx="800219" cy="276999"/>
          </a:xfrm>
          <a:prstGeom prst="rect">
            <a:avLst/>
          </a:prstGeom>
          <a:noFill/>
        </p:spPr>
        <p:txBody>
          <a:bodyPr wrap="none" rtlCol="0">
            <a:spAutoFit/>
          </a:bodyPr>
          <a:lstStyle/>
          <a:p>
            <a:r>
              <a:rPr lang="de-DE" dirty="0" smtClean="0"/>
              <a:t>Vin=</a:t>
            </a:r>
            <a:r>
              <a:rPr lang="de-DE" dirty="0" err="1" smtClean="0"/>
              <a:t>Vout</a:t>
            </a:r>
            <a:endParaRPr lang="de-DE" dirty="0"/>
          </a:p>
        </p:txBody>
      </p:sp>
      <p:sp>
        <p:nvSpPr>
          <p:cNvPr id="13" name="Ellipse 12"/>
          <p:cNvSpPr/>
          <p:nvPr/>
        </p:nvSpPr>
        <p:spPr bwMode="auto">
          <a:xfrm>
            <a:off x="7239000" y="3276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Ellipse 33"/>
          <p:cNvSpPr/>
          <p:nvPr/>
        </p:nvSpPr>
        <p:spPr bwMode="auto">
          <a:xfrm>
            <a:off x="63246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a:off x="5486400" y="5029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mit Pfeil 15"/>
          <p:cNvCxnSpPr/>
          <p:nvPr/>
        </p:nvCxnSpPr>
        <p:spPr bwMode="auto">
          <a:xfrm flipV="1">
            <a:off x="5562600" y="5334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4648200" y="5486400"/>
            <a:ext cx="928459" cy="276999"/>
          </a:xfrm>
          <a:prstGeom prst="rect">
            <a:avLst/>
          </a:prstGeom>
          <a:noFill/>
        </p:spPr>
        <p:txBody>
          <a:bodyPr wrap="none" rtlCol="0">
            <a:spAutoFit/>
          </a:bodyPr>
          <a:lstStyle/>
          <a:p>
            <a:r>
              <a:rPr lang="de-DE" dirty="0" err="1" smtClean="0"/>
              <a:t>Vout</a:t>
            </a:r>
            <a:r>
              <a:rPr lang="de-DE" dirty="0" smtClean="0"/>
              <a:t>/Vin=0</a:t>
            </a:r>
            <a:endParaRPr lang="de-DE" dirty="0"/>
          </a:p>
        </p:txBody>
      </p:sp>
      <p:sp>
        <p:nvSpPr>
          <p:cNvPr id="39" name="Textfeld 38"/>
          <p:cNvSpPr txBox="1"/>
          <p:nvPr/>
        </p:nvSpPr>
        <p:spPr>
          <a:xfrm>
            <a:off x="7484341" y="3048000"/>
            <a:ext cx="1354859" cy="276999"/>
          </a:xfrm>
          <a:prstGeom prst="rect">
            <a:avLst/>
          </a:prstGeom>
          <a:noFill/>
        </p:spPr>
        <p:txBody>
          <a:bodyPr wrap="none" rtlCol="0">
            <a:spAutoFit/>
          </a:bodyPr>
          <a:lstStyle/>
          <a:p>
            <a:r>
              <a:rPr lang="de-DE" dirty="0" err="1" smtClean="0"/>
              <a:t>Vout</a:t>
            </a:r>
            <a:r>
              <a:rPr lang="de-DE" dirty="0" smtClean="0"/>
              <a:t>/Vin=1(VDD)</a:t>
            </a:r>
            <a:endParaRPr lang="de-DE" dirty="0"/>
          </a:p>
        </p:txBody>
      </p:sp>
      <p:sp>
        <p:nvSpPr>
          <p:cNvPr id="40" name="Textfeld 39"/>
          <p:cNvSpPr txBox="1"/>
          <p:nvPr/>
        </p:nvSpPr>
        <p:spPr>
          <a:xfrm>
            <a:off x="6553200" y="4267200"/>
            <a:ext cx="1346844" cy="276999"/>
          </a:xfrm>
          <a:prstGeom prst="rect">
            <a:avLst/>
          </a:prstGeom>
          <a:noFill/>
        </p:spPr>
        <p:txBody>
          <a:bodyPr wrap="none" rtlCol="0">
            <a:spAutoFit/>
          </a:bodyPr>
          <a:lstStyle/>
          <a:p>
            <a:r>
              <a:rPr lang="de-DE" dirty="0" err="1" smtClean="0"/>
              <a:t>Vout</a:t>
            </a:r>
            <a:r>
              <a:rPr lang="de-DE" dirty="0" smtClean="0"/>
              <a:t>/</a:t>
            </a:r>
            <a:r>
              <a:rPr lang="de-DE" dirty="0" err="1" smtClean="0"/>
              <a:t>Vin~VDD</a:t>
            </a:r>
            <a:r>
              <a:rPr lang="de-DE" dirty="0" smtClean="0"/>
              <a:t>/2</a:t>
            </a:r>
            <a:endParaRPr lang="de-DE" dirty="0"/>
          </a:p>
        </p:txBody>
      </p:sp>
      <p:cxnSp>
        <p:nvCxnSpPr>
          <p:cNvPr id="41" name="Gerade Verbindung mit Pfeil 40"/>
          <p:cNvCxnSpPr/>
          <p:nvPr/>
        </p:nvCxnSpPr>
        <p:spPr bwMode="auto">
          <a:xfrm rot="16200000" flipV="1">
            <a:off x="6781800" y="40386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760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EPROM, EEPROM und FLASH</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90</a:t>
            </a:fld>
            <a:endParaRPr lang="de-DE" altLang="de-DE"/>
          </a:p>
        </p:txBody>
      </p:sp>
    </p:spTree>
    <p:extLst>
      <p:ext uri="{BB962C8B-B14F-4D97-AF65-F5344CB8AC3E}">
        <p14:creationId xmlns:p14="http://schemas.microsoft.com/office/powerpoint/2010/main" val="148807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3733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b="1" dirty="0" smtClean="0"/>
              <a: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Durch die gespeicherte Ladung wird die Schwellspannung des Transistors zu höheren Werten verschoben. Das Auslesen erfolgt bei niedrigen Spannungen. Ist U</a:t>
            </a:r>
            <a:r>
              <a:rPr lang="de-DE" baseline="-25000" dirty="0"/>
              <a:t>th</a:t>
            </a:r>
            <a:r>
              <a:rPr lang="de-DE" dirty="0"/>
              <a:t> verschoben, schaltet der Transistor nicht ein.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91</a:t>
            </a:fld>
            <a:endParaRPr lang="de-DE" altLang="de-DE"/>
          </a:p>
        </p:txBody>
      </p:sp>
      <p:sp>
        <p:nvSpPr>
          <p:cNvPr id="4" name="Rechteck 3"/>
          <p:cNvSpPr/>
          <p:nvPr/>
        </p:nvSpPr>
        <p:spPr bwMode="auto">
          <a:xfrm>
            <a:off x="1752600" y="3200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3733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3733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mit Pfeil 12"/>
          <p:cNvCxnSpPr/>
          <p:nvPr/>
        </p:nvCxnSpPr>
        <p:spPr bwMode="auto">
          <a:xfrm>
            <a:off x="62484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flipV="1">
            <a:off x="62484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1752600" y="3733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mit Pfeil 17"/>
          <p:cNvCxnSpPr>
            <a:stCxn id="4" idx="2"/>
            <a:endCxn id="12" idx="0"/>
          </p:cNvCxnSpPr>
          <p:nvPr/>
        </p:nvCxnSpPr>
        <p:spPr bwMode="auto">
          <a:xfrm>
            <a:off x="27051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p:cNvCxnSpPr/>
          <p:nvPr/>
        </p:nvCxnSpPr>
        <p:spPr bwMode="auto">
          <a:xfrm>
            <a:off x="2971800" y="3733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Bogen 20"/>
          <p:cNvSpPr/>
          <p:nvPr/>
        </p:nvSpPr>
        <p:spPr bwMode="auto">
          <a:xfrm flipV="1">
            <a:off x="6172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Textfeld 23"/>
          <p:cNvSpPr txBox="1"/>
          <p:nvPr/>
        </p:nvSpPr>
        <p:spPr>
          <a:xfrm>
            <a:off x="74346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6" name="Textfeld 25"/>
          <p:cNvSpPr txBox="1"/>
          <p:nvPr/>
        </p:nvSpPr>
        <p:spPr>
          <a:xfrm>
            <a:off x="58545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32" name="Rechteck 31"/>
          <p:cNvSpPr/>
          <p:nvPr/>
        </p:nvSpPr>
        <p:spPr bwMode="auto">
          <a:xfrm>
            <a:off x="1752600" y="3429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3657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3429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14339" name="Gerade Verbindung 14338"/>
          <p:cNvCxnSpPr/>
          <p:nvPr/>
        </p:nvCxnSpPr>
        <p:spPr bwMode="auto">
          <a:xfrm>
            <a:off x="3733800" y="35814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a:off x="3733800" y="37338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1" name="Gerade Verbindung mit Pfeil 14340"/>
          <p:cNvCxnSpPr/>
          <p:nvPr/>
        </p:nvCxnSpPr>
        <p:spPr bwMode="auto">
          <a:xfrm flipV="1">
            <a:off x="5105400" y="35814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1"/>
          <p:cNvSpPr txBox="1"/>
          <p:nvPr/>
        </p:nvSpPr>
        <p:spPr>
          <a:xfrm>
            <a:off x="5170495" y="3581400"/>
            <a:ext cx="755335" cy="215444"/>
          </a:xfrm>
          <a:prstGeom prst="rect">
            <a:avLst/>
          </a:prstGeom>
          <a:noFill/>
        </p:spPr>
        <p:txBody>
          <a:bodyPr wrap="none" rtlCol="0">
            <a:spAutoFit/>
          </a:bodyPr>
          <a:lstStyle/>
          <a:p>
            <a:r>
              <a:rPr lang="de-DE" sz="800" dirty="0" smtClean="0"/>
              <a:t>V0 = Q0/C0 </a:t>
            </a:r>
            <a:endParaRPr lang="de-DE" sz="800" dirty="0"/>
          </a:p>
        </p:txBody>
      </p:sp>
      <p:cxnSp>
        <p:nvCxnSpPr>
          <p:cNvPr id="14343" name="Gerade Verbindung 14342"/>
          <p:cNvCxnSpPr/>
          <p:nvPr/>
        </p:nvCxnSpPr>
        <p:spPr bwMode="auto">
          <a:xfrm>
            <a:off x="2362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Gerade Verbindung 14344"/>
          <p:cNvCxnSpPr/>
          <p:nvPr/>
        </p:nvCxnSpPr>
        <p:spPr bwMode="auto">
          <a:xfrm>
            <a:off x="26670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2743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27432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27432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29718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a:off x="29718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9906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2954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13716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3716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16002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002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2362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p:nvPr/>
        </p:nvCxnSpPr>
        <p:spPr bwMode="auto">
          <a:xfrm>
            <a:off x="2286000" y="2057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81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Bogen 65"/>
          <p:cNvSpPr/>
          <p:nvPr/>
        </p:nvSpPr>
        <p:spPr bwMode="auto">
          <a:xfrm flipV="1">
            <a:off x="6553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7" name="Gerade Verbindung mit Pfeil 66"/>
          <p:cNvCxnSpPr/>
          <p:nvPr/>
        </p:nvCxnSpPr>
        <p:spPr bwMode="auto">
          <a:xfrm>
            <a:off x="68580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69342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14352" name="Gerade Verbindung 14351"/>
          <p:cNvCxnSpPr/>
          <p:nvPr/>
        </p:nvCxnSpPr>
        <p:spPr bwMode="auto">
          <a:xfrm flipV="1">
            <a:off x="6781800" y="3048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7" name="Ellipse 14356"/>
          <p:cNvSpPr/>
          <p:nvPr/>
        </p:nvSpPr>
        <p:spPr bwMode="auto">
          <a:xfrm>
            <a:off x="6705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6705600" y="3733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pic>
        <p:nvPicPr>
          <p:cNvPr id="51" name="Picture 2" descr="https://www.usenix.org/legacy/events/sec01/full_papers/gutmann/gutmann_html/remanence_files/image0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26765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4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Energiebreite 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92</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2286000" y="4876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4876800"/>
            <a:ext cx="533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26" name="Gerade Verbindung mit Pfeil 25"/>
          <p:cNvCxnSpPr/>
          <p:nvPr/>
        </p:nvCxnSpPr>
        <p:spPr bwMode="auto">
          <a:xfrm flipH="1">
            <a:off x="2819400" y="5410200"/>
            <a:ext cx="685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14343" name="Gerade Verbindung mit Pfeil 14342"/>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33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Energiebreite 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93</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flipV="1">
            <a:off x="2286000" y="4876800"/>
            <a:ext cx="144780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4876800"/>
            <a:ext cx="533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26" name="Gerade Verbindung mit Pfeil 25"/>
          <p:cNvCxnSpPr/>
          <p:nvPr/>
        </p:nvCxnSpPr>
        <p:spPr bwMode="auto">
          <a:xfrm flipH="1">
            <a:off x="2819400" y="5410200"/>
            <a:ext cx="685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6" name="Gerade Verbindung mit Pfeil 5"/>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819400" y="5181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lussdiagramm: Verzögerung 6"/>
          <p:cNvSpPr/>
          <p:nvPr/>
        </p:nvSpPr>
        <p:spPr bwMode="auto">
          <a:xfrm rot="16200000">
            <a:off x="26289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Flussdiagramm: Verzögerung 18"/>
          <p:cNvSpPr/>
          <p:nvPr/>
        </p:nvSpPr>
        <p:spPr bwMode="auto">
          <a:xfrm rot="16200000">
            <a:off x="21717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8"/>
          <p:cNvCxnSpPr>
            <a:stCxn id="7" idx="3"/>
            <a:endCxn id="19" idx="3"/>
          </p:cNvCxnSpPr>
          <p:nvPr/>
        </p:nvCxnSpPr>
        <p:spPr bwMode="auto">
          <a:xfrm flipH="1">
            <a:off x="2247900" y="5029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H="1">
            <a:off x="2286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301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Programmierung - 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a:t>, Fowler-Nordheim </a:t>
            </a:r>
            <a:r>
              <a:rPr lang="de-DE" dirty="0" smtClean="0"/>
              <a:t> </a:t>
            </a:r>
            <a:r>
              <a:rPr lang="de-DE" dirty="0" err="1" smtClean="0"/>
              <a:t>tunnelling</a:t>
            </a:r>
            <a:endParaRPr 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94</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2514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7239000" y="3733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flipH="1">
            <a:off x="7239000" y="3352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flipH="1">
            <a:off x="72390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flipV="1">
            <a:off x="7239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5943600" y="4876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5943600" y="4419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59436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Rechteck 139"/>
          <p:cNvSpPr/>
          <p:nvPr/>
        </p:nvSpPr>
        <p:spPr bwMode="auto">
          <a:xfrm>
            <a:off x="6019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3" name="Rechteck 202"/>
          <p:cNvSpPr/>
          <p:nvPr/>
        </p:nvSpPr>
        <p:spPr bwMode="auto">
          <a:xfrm>
            <a:off x="61722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4" name="Rechteck 203"/>
          <p:cNvSpPr/>
          <p:nvPr/>
        </p:nvSpPr>
        <p:spPr bwMode="auto">
          <a:xfrm>
            <a:off x="63246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5" name="Rechteck 204"/>
          <p:cNvSpPr/>
          <p:nvPr/>
        </p:nvSpPr>
        <p:spPr bwMode="auto">
          <a:xfrm>
            <a:off x="64770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6781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Ellipse 145"/>
          <p:cNvSpPr/>
          <p:nvPr/>
        </p:nvSpPr>
        <p:spPr bwMode="auto">
          <a:xfrm>
            <a:off x="6629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H="1">
            <a:off x="4876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flipH="1">
            <a:off x="7010400" y="24384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V="1">
            <a:off x="7010400" y="3505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flipH="1">
            <a:off x="7010400" y="4648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V="1">
            <a:off x="7010400" y="4800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mit Pfeil 14343"/>
          <p:cNvCxnSpPr/>
          <p:nvPr/>
        </p:nvCxnSpPr>
        <p:spPr bwMode="auto">
          <a:xfrm flipH="1">
            <a:off x="6781800" y="3276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V="1">
            <a:off x="7239000" y="2438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715000" y="35052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mit Pfeil 76"/>
          <p:cNvCxnSpPr/>
          <p:nvPr/>
        </p:nvCxnSpPr>
        <p:spPr bwMode="auto">
          <a:xfrm flipV="1">
            <a:off x="5715000" y="48006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H="1">
            <a:off x="5486400" y="35052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flipH="1">
            <a:off x="5486400" y="57150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p:cNvSpPr txBox="1"/>
          <p:nvPr/>
        </p:nvSpPr>
        <p:spPr>
          <a:xfrm>
            <a:off x="5029200" y="3886200"/>
            <a:ext cx="670376" cy="276999"/>
          </a:xfrm>
          <a:prstGeom prst="rect">
            <a:avLst/>
          </a:prstGeom>
          <a:noFill/>
        </p:spPr>
        <p:txBody>
          <a:bodyPr wrap="none" rtlCol="0">
            <a:spAutoFit/>
          </a:bodyPr>
          <a:lstStyle/>
          <a:p>
            <a:r>
              <a:rPr lang="de-DE" dirty="0" smtClean="0"/>
              <a:t>3.25eV</a:t>
            </a:r>
            <a:endParaRPr lang="de-DE" dirty="0"/>
          </a:p>
        </p:txBody>
      </p:sp>
      <p:sp>
        <p:nvSpPr>
          <p:cNvPr id="79" name="Textfeld 78"/>
          <p:cNvSpPr txBox="1"/>
          <p:nvPr/>
        </p:nvSpPr>
        <p:spPr>
          <a:xfrm>
            <a:off x="5071679" y="5181600"/>
            <a:ext cx="585418" cy="276999"/>
          </a:xfrm>
          <a:prstGeom prst="rect">
            <a:avLst/>
          </a:prstGeom>
          <a:noFill/>
        </p:spPr>
        <p:txBody>
          <a:bodyPr wrap="none" rtlCol="0">
            <a:spAutoFit/>
          </a:bodyPr>
          <a:lstStyle/>
          <a:p>
            <a:r>
              <a:rPr lang="de-DE" dirty="0" smtClean="0"/>
              <a:t>4.7eV</a:t>
            </a:r>
            <a:endParaRPr lang="de-DE" dirty="0"/>
          </a:p>
        </p:txBody>
      </p:sp>
      <p:sp>
        <p:nvSpPr>
          <p:cNvPr id="80" name="Textfeld 79"/>
          <p:cNvSpPr txBox="1"/>
          <p:nvPr/>
        </p:nvSpPr>
        <p:spPr>
          <a:xfrm>
            <a:off x="7772400" y="2971800"/>
            <a:ext cx="585418" cy="276999"/>
          </a:xfrm>
          <a:prstGeom prst="rect">
            <a:avLst/>
          </a:prstGeom>
          <a:noFill/>
        </p:spPr>
        <p:txBody>
          <a:bodyPr wrap="none" rtlCol="0">
            <a:spAutoFit/>
          </a:bodyPr>
          <a:lstStyle/>
          <a:p>
            <a:r>
              <a:rPr lang="de-DE" dirty="0" smtClean="0"/>
              <a:t>1.1eV</a:t>
            </a:r>
            <a:endParaRPr lang="de-DE" dirty="0"/>
          </a:p>
        </p:txBody>
      </p:sp>
      <p:cxnSp>
        <p:nvCxnSpPr>
          <p:cNvPr id="18" name="Gerade Verbindung mit Pfeil 17"/>
          <p:cNvCxnSpPr/>
          <p:nvPr/>
        </p:nvCxnSpPr>
        <p:spPr bwMode="auto">
          <a:xfrm>
            <a:off x="7696200" y="2590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mit Pfeil 81"/>
          <p:cNvCxnSpPr/>
          <p:nvPr/>
        </p:nvCxnSpPr>
        <p:spPr bwMode="auto">
          <a:xfrm rot="10800000">
            <a:off x="7696200" y="3733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877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Programmierung - </a:t>
            </a:r>
            <a:r>
              <a:rPr lang="de-DE" dirty="0" smtClean="0"/>
              <a:t>CHE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smtClean="0"/>
              <a:t>, </a:t>
            </a:r>
            <a:r>
              <a:rPr lang="de-DE" dirty="0" err="1" smtClean="0"/>
              <a:t>channel</a:t>
            </a:r>
            <a:r>
              <a:rPr lang="de-DE" dirty="0" smtClean="0"/>
              <a:t> </a:t>
            </a:r>
            <a:r>
              <a:rPr lang="de-DE" dirty="0" err="1" smtClean="0"/>
              <a:t>hot</a:t>
            </a:r>
            <a:r>
              <a:rPr lang="de-DE" dirty="0" smtClean="0"/>
              <a:t> </a:t>
            </a:r>
            <a:r>
              <a:rPr lang="de-DE" dirty="0" err="1" smtClean="0"/>
              <a:t>carrier</a:t>
            </a:r>
            <a:r>
              <a:rPr lang="de-DE" dirty="0" smtClean="0"/>
              <a:t> </a:t>
            </a:r>
            <a:r>
              <a:rPr lang="de-DE" dirty="0" err="1" smtClean="0"/>
              <a:t>injection</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95</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724400" y="2590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4876800" y="2667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5029200" y="2667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hteck 80"/>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2" name="Rechteck 81"/>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Rechteck 82"/>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Rechteck 83"/>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Rechteck 84"/>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90" name="Gerade Verbindung mit Pfeil 89"/>
          <p:cNvCxnSpPr/>
          <p:nvPr/>
        </p:nvCxnSpPr>
        <p:spPr bwMode="auto">
          <a:xfrm flipH="1">
            <a:off x="6934200" y="25908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flipH="1" flipV="1">
            <a:off x="7086600" y="23622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7315200" y="3962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flipH="1">
            <a:off x="73152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H="1">
            <a:off x="7315200" y="3886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flipV="1">
            <a:off x="7315200" y="2667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flipV="1">
            <a:off x="7315200" y="3962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H="1" flipV="1">
            <a:off x="7086600" y="45720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V="1">
            <a:off x="7391400" y="2590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H="1">
            <a:off x="3429000" y="2590800"/>
            <a:ext cx="3810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ihandform 10"/>
          <p:cNvSpPr/>
          <p:nvPr/>
        </p:nvSpPr>
        <p:spPr bwMode="auto">
          <a:xfrm>
            <a:off x="3360420" y="24003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Freihandform 74"/>
          <p:cNvSpPr/>
          <p:nvPr/>
        </p:nvSpPr>
        <p:spPr bwMode="auto">
          <a:xfrm>
            <a:off x="3200400" y="24384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Freihandform 75"/>
          <p:cNvSpPr/>
          <p:nvPr/>
        </p:nvSpPr>
        <p:spPr bwMode="auto">
          <a:xfrm>
            <a:off x="3505200" y="23622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 name="Gerade Verbindung mit Pfeil 14"/>
          <p:cNvCxnSpPr/>
          <p:nvPr/>
        </p:nvCxnSpPr>
        <p:spPr bwMode="auto">
          <a:xfrm>
            <a:off x="6934200" y="25908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038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smtClean="0"/>
              <a:t>Programmierung</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96</a:t>
            </a:fld>
            <a:endParaRPr lang="de-DE" altLang="de-DE"/>
          </a:p>
        </p:txBody>
      </p:sp>
      <p:pic>
        <p:nvPicPr>
          <p:cNvPr id="77" name="Picture 2" descr="Fowler-Nordheim tunneling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34" y="2057400"/>
            <a:ext cx="3409950" cy="23415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hannel hot-electron injectio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34" y="2057400"/>
            <a:ext cx="34484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Löschen - UV</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EPROM </a:t>
            </a:r>
            <a:r>
              <a:rPr lang="de-DE" dirty="0" err="1" smtClean="0"/>
              <a:t>erase</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97</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flipV="1">
            <a:off x="2438400" y="3429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572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2667000" y="45720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flipV="1">
            <a:off x="2438400" y="5181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495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flipH="1">
            <a:off x="1524000" y="44196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feld 90"/>
          <p:cNvSpPr txBox="1"/>
          <p:nvPr/>
        </p:nvSpPr>
        <p:spPr>
          <a:xfrm>
            <a:off x="1524000" y="3886200"/>
            <a:ext cx="838200" cy="215444"/>
          </a:xfrm>
          <a:prstGeom prst="rect">
            <a:avLst/>
          </a:prstGeom>
          <a:noFill/>
        </p:spPr>
        <p:txBody>
          <a:bodyPr wrap="square" rtlCol="0">
            <a:spAutoFit/>
          </a:bodyPr>
          <a:lstStyle/>
          <a:p>
            <a:r>
              <a:rPr lang="de-DE" sz="800" dirty="0" smtClean="0"/>
              <a:t>- - - - - - - - - - -</a:t>
            </a:r>
            <a:endParaRPr lang="de-DE" sz="800" dirty="0"/>
          </a:p>
        </p:txBody>
      </p:sp>
      <p:sp>
        <p:nvSpPr>
          <p:cNvPr id="113" name="Rechteck 112"/>
          <p:cNvSpPr/>
          <p:nvPr/>
        </p:nvSpPr>
        <p:spPr bwMode="auto">
          <a:xfrm>
            <a:off x="1600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4" name="Rechteck 113"/>
          <p:cNvSpPr/>
          <p:nvPr/>
        </p:nvSpPr>
        <p:spPr bwMode="auto">
          <a:xfrm>
            <a:off x="17526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4" name="Rechteck 123"/>
          <p:cNvSpPr/>
          <p:nvPr/>
        </p:nvSpPr>
        <p:spPr bwMode="auto">
          <a:xfrm>
            <a:off x="19050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7" name="Rechteck 126"/>
          <p:cNvSpPr/>
          <p:nvPr/>
        </p:nvSpPr>
        <p:spPr bwMode="auto">
          <a:xfrm>
            <a:off x="20574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Rechteck 127"/>
          <p:cNvSpPr/>
          <p:nvPr/>
        </p:nvSpPr>
        <p:spPr bwMode="auto">
          <a:xfrm>
            <a:off x="2362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2209800" y="4572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30" name="Rechteck 129"/>
          <p:cNvSpPr/>
          <p:nvPr/>
        </p:nvSpPr>
        <p:spPr bwMode="auto">
          <a:xfrm>
            <a:off x="2514600" y="5334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43" name="Gerade Verbindung mit Pfeil 14342"/>
          <p:cNvCxnSpPr/>
          <p:nvPr/>
        </p:nvCxnSpPr>
        <p:spPr bwMode="auto">
          <a:xfrm>
            <a:off x="2286000" y="4724400"/>
            <a:ext cx="228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flipV="1">
            <a:off x="2895600" y="35814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2895600" y="4800600"/>
            <a:ext cx="436338" cy="276999"/>
          </a:xfrm>
          <a:prstGeom prst="rect">
            <a:avLst/>
          </a:prstGeom>
          <a:noFill/>
        </p:spPr>
        <p:txBody>
          <a:bodyPr wrap="none" rtlCol="0">
            <a:spAutoFit/>
          </a:bodyPr>
          <a:lstStyle/>
          <a:p>
            <a:r>
              <a:rPr lang="de-DE" dirty="0" smtClean="0"/>
              <a:t>~</a:t>
            </a:r>
            <a:r>
              <a:rPr lang="de-DE" dirty="0" err="1" smtClean="0"/>
              <a:t>hv</a:t>
            </a:r>
            <a:endParaRPr lang="de-DE" dirty="0"/>
          </a:p>
        </p:txBody>
      </p:sp>
      <p:grpSp>
        <p:nvGrpSpPr>
          <p:cNvPr id="14345" name="Gruppieren 14344"/>
          <p:cNvGrpSpPr/>
          <p:nvPr/>
        </p:nvGrpSpPr>
        <p:grpSpPr>
          <a:xfrm>
            <a:off x="2514600" y="990600"/>
            <a:ext cx="228600" cy="1524000"/>
            <a:chOff x="5410200" y="990600"/>
            <a:chExt cx="228600" cy="1524000"/>
          </a:xfrm>
        </p:grpSpPr>
        <p:cxnSp>
          <p:nvCxnSpPr>
            <p:cNvPr id="24" name="Gekrümmte Verbindung 23"/>
            <p:cNvCxnSpPr/>
            <p:nvPr/>
          </p:nvCxnSpPr>
          <p:spPr bwMode="auto">
            <a:xfrm rot="16200000" flipH="1">
              <a:off x="5334000" y="2209800"/>
              <a:ext cx="381000" cy="228600"/>
            </a:xfrm>
            <a:prstGeom prst="curvedConnector3">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krümmte Verbindung 64"/>
            <p:cNvCxnSpPr/>
            <p:nvPr/>
          </p:nvCxnSpPr>
          <p:spPr bwMode="auto">
            <a:xfrm rot="5400000">
              <a:off x="5334000" y="1828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krümmte Verbindung 74"/>
            <p:cNvCxnSpPr/>
            <p:nvPr/>
          </p:nvCxnSpPr>
          <p:spPr bwMode="auto">
            <a:xfrm rot="16200000" flipH="1">
              <a:off x="5334000" y="1447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krümmte Verbindung 75"/>
            <p:cNvCxnSpPr/>
            <p:nvPr/>
          </p:nvCxnSpPr>
          <p:spPr bwMode="auto">
            <a:xfrm rot="5400000">
              <a:off x="5334000" y="1066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0422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Löschen - </a:t>
            </a:r>
            <a:r>
              <a:rPr lang="de-DE" dirty="0" smtClean="0"/>
              <a:t>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EEPROM </a:t>
            </a:r>
            <a:r>
              <a:rPr lang="de-DE" dirty="0" err="1" smtClean="0"/>
              <a:t>erase</a:t>
            </a:r>
            <a:r>
              <a:rPr lang="de-DE" dirty="0" smtClean="0"/>
              <a:t>, </a:t>
            </a:r>
            <a:r>
              <a:rPr lang="de-DE" dirty="0"/>
              <a:t>Fowler-Nordheim </a:t>
            </a:r>
            <a:r>
              <a:rPr lang="de-DE" dirty="0" err="1"/>
              <a:t>tunnelling</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98</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648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hteck 145"/>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Rechteck 146"/>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7" name="Rechteck 156"/>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0" name="Rechteck 159"/>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3" name="Rechteck 162"/>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4" name="Ellipse 163"/>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65" name="Rechteck 164"/>
          <p:cNvSpPr/>
          <p:nvPr/>
        </p:nvSpPr>
        <p:spPr bwMode="auto">
          <a:xfrm>
            <a:off x="6934200" y="46482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4" name="Gerade Verbindung mit Pfeil 23"/>
          <p:cNvCxnSpPr/>
          <p:nvPr/>
        </p:nvCxnSpPr>
        <p:spPr bwMode="auto">
          <a:xfrm flipH="1">
            <a:off x="69342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V="1">
            <a:off x="3962400" y="2286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3962400" y="22860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5791200" y="2286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486400" y="25146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5638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5791200" y="2590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3352800" y="1828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4196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flipH="1">
            <a:off x="42672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flipH="1" flipV="1">
            <a:off x="7086600" y="2362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73152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73152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73152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flipV="1">
            <a:off x="7315200" y="3429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flipV="1">
            <a:off x="7315200" y="4724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flipH="1" flipV="1">
            <a:off x="7086600" y="45720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Gerade Verbindung 217"/>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mit Pfeil 218"/>
          <p:cNvCxnSpPr/>
          <p:nvPr/>
        </p:nvCxnSpPr>
        <p:spPr bwMode="auto">
          <a:xfrm flipH="1">
            <a:off x="26670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a:stCxn id="165" idx="0"/>
            <a:endCxn id="164" idx="4"/>
          </p:cNvCxnSpPr>
          <p:nvPr/>
        </p:nvCxnSpPr>
        <p:spPr bwMode="auto">
          <a:xfrm flipH="1" flipV="1">
            <a:off x="6819900" y="3810000"/>
            <a:ext cx="1524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180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EEPROM – verschiedene Möglichkeiten</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99</a:t>
            </a:fld>
            <a:endParaRPr lang="de-DE" altLang="de-DE"/>
          </a:p>
        </p:txBody>
      </p:sp>
    </p:spTree>
    <p:extLst>
      <p:ext uri="{BB962C8B-B14F-4D97-AF65-F5344CB8AC3E}">
        <p14:creationId xmlns:p14="http://schemas.microsoft.com/office/powerpoint/2010/main" val="211704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2235</Words>
  <Application>Microsoft Office PowerPoint</Application>
  <PresentationFormat>Bildschirmpräsentation (4:3)</PresentationFormat>
  <Paragraphs>821</Paragraphs>
  <Slides>172</Slides>
  <Notes>27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172</vt:i4>
      </vt:variant>
    </vt:vector>
  </HeadingPairs>
  <TitlesOfParts>
    <vt:vector size="174" baseType="lpstr">
      <vt:lpstr>SDSSMALL2_2</vt:lpstr>
      <vt:lpstr>Formel</vt:lpstr>
      <vt:lpstr>Design digitaler Schaltkreise</vt:lpstr>
      <vt:lpstr>PowerPoint-Präsentation</vt:lpstr>
      <vt:lpstr>PowerPoint-Präsentation</vt:lpstr>
      <vt:lpstr>PowerPoint-Präsentation</vt:lpstr>
      <vt:lpstr>PowerPoint-Präsentation</vt:lpstr>
      <vt:lpstr>PowerPoint-Präsentation</vt:lpstr>
      <vt:lpstr>PowerPoint-Präsentation</vt:lpstr>
      <vt:lpstr>SRAM</vt:lpstr>
      <vt:lpstr>PowerPoint-Präsentation</vt:lpstr>
      <vt:lpstr>Program</vt:lpstr>
      <vt:lpstr>Program</vt:lpstr>
      <vt:lpstr>Program</vt:lpstr>
      <vt:lpstr>Program</vt:lpstr>
      <vt:lpstr>Program</vt:lpstr>
      <vt:lpstr>Program</vt:lpstr>
      <vt:lpstr>Program</vt:lpstr>
      <vt:lpstr>Program</vt:lpstr>
      <vt:lpstr>Program</vt:lpstr>
      <vt:lpstr>Read</vt:lpstr>
      <vt:lpstr>Read</vt:lpstr>
      <vt:lpstr>Read</vt:lpstr>
      <vt:lpstr>Read</vt:lpstr>
      <vt:lpstr>Read</vt:lpstr>
      <vt:lpstr>Read</vt:lpstr>
      <vt:lpstr>Read</vt:lpstr>
      <vt:lpstr>Read</vt:lpstr>
      <vt:lpstr>Read</vt:lpstr>
      <vt:lpstr>Read</vt:lpstr>
      <vt:lpstr>Read</vt:lpstr>
      <vt:lpstr>Read</vt:lpstr>
      <vt:lpstr>Layout</vt:lpstr>
      <vt:lpstr>Layout</vt:lpstr>
      <vt:lpstr>Layout</vt:lpstr>
      <vt:lpstr>Layout</vt:lpstr>
      <vt:lpstr>Layout</vt:lpstr>
      <vt:lpstr>Layout</vt:lpstr>
      <vt:lpstr>Layout</vt:lpstr>
      <vt:lpstr>Layout</vt:lpstr>
      <vt:lpstr>Layout</vt:lpstr>
      <vt:lpstr>Layout</vt:lpstr>
      <vt:lpstr>Write</vt:lpstr>
      <vt:lpstr>Write</vt:lpstr>
      <vt:lpstr>PowerPoint-Präsentation</vt:lpstr>
      <vt:lpstr>PowerPoint-Präsentation</vt:lpstr>
      <vt:lpstr>PowerPoint-Präsentation</vt:lpstr>
      <vt:lpstr>PowerPoint-Präsentation</vt:lpstr>
      <vt:lpstr>PowerPoint-Präsentation</vt:lpstr>
      <vt:lpstr>DRAM</vt:lpstr>
      <vt:lpstr>Write</vt:lpstr>
      <vt:lpstr>Write</vt:lpstr>
      <vt:lpstr>Write</vt:lpstr>
      <vt:lpstr>Write</vt:lpstr>
      <vt:lpstr>Store</vt:lpstr>
      <vt:lpstr>Store</vt:lpstr>
      <vt:lpstr>Read</vt:lpstr>
      <vt:lpstr>Read</vt:lpstr>
      <vt:lpstr>Read</vt:lpstr>
      <vt:lpstr>Read</vt:lpstr>
      <vt:lpstr>Write</vt:lpstr>
      <vt:lpstr>Write</vt:lpstr>
      <vt:lpstr>Write</vt:lpstr>
      <vt:lpstr>Write</vt:lpstr>
      <vt:lpstr>Read</vt:lpstr>
      <vt:lpstr>Read</vt:lpstr>
      <vt:lpstr>Read</vt:lpstr>
      <vt:lpstr>Refresh</vt:lpstr>
      <vt:lpstr>Refresh</vt:lpstr>
      <vt:lpstr>Refresh</vt:lpstr>
      <vt:lpstr>PowerPoint-Präsentation</vt:lpstr>
      <vt:lpstr>PowerPoint-Präsentation</vt:lpstr>
      <vt:lpstr>PowerPoint-Präsentation</vt:lpstr>
      <vt:lpstr>PowerPoint-Präsentation</vt:lpstr>
      <vt:lpstr>Permanentspeicher (non-volatile)</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PowerPoint-Präsentation</vt:lpstr>
      <vt:lpstr>EPROM, EEPROM und FLASH</vt:lpstr>
      <vt:lpstr>…</vt:lpstr>
      <vt:lpstr>Feldemission</vt:lpstr>
      <vt:lpstr>Feldemission</vt:lpstr>
      <vt:lpstr>Programmierung - FNT</vt:lpstr>
      <vt:lpstr>Programmierung - CHE</vt:lpstr>
      <vt:lpstr>Programmierung</vt:lpstr>
      <vt:lpstr>Löschen - UV</vt:lpstr>
      <vt:lpstr>Löschen - FNT</vt:lpstr>
      <vt:lpstr>EEPROM – verschiedene Möglichkeiten</vt:lpstr>
      <vt:lpstr>Variante 1 Erase and program based on tunnel effect</vt:lpstr>
      <vt:lpstr>Erase</vt:lpstr>
      <vt:lpstr>Erase</vt:lpstr>
      <vt:lpstr>Erase</vt:lpstr>
      <vt:lpstr>Erase</vt:lpstr>
      <vt:lpstr>Program</vt:lpstr>
      <vt:lpstr>Program</vt:lpstr>
      <vt:lpstr>Program</vt:lpstr>
      <vt:lpstr>Program</vt:lpstr>
      <vt:lpstr>Program</vt:lpstr>
      <vt:lpstr>Program</vt:lpstr>
      <vt:lpstr>Program</vt:lpstr>
      <vt:lpstr>Variante 2 Erase based on tunnel effect, program based on hot carriers injection</vt:lpstr>
      <vt:lpstr>Erase particular bit</vt:lpstr>
      <vt:lpstr>Erase particular bit</vt:lpstr>
      <vt:lpstr>Erase particular bit</vt:lpstr>
      <vt:lpstr>Erase particular bit</vt:lpstr>
      <vt:lpstr>Program particular bit</vt:lpstr>
      <vt:lpstr>Program particular bit</vt:lpstr>
      <vt:lpstr>Program particular bit</vt:lpstr>
      <vt:lpstr>Program particular bit</vt:lpstr>
      <vt:lpstr>Variante 3 1 Transistor EEPROM (erase based on tunnel effect, program based on hot carriers injection)</vt:lpstr>
      <vt:lpstr>Erase</vt:lpstr>
      <vt:lpstr>Erase</vt:lpstr>
      <vt:lpstr>Erase</vt:lpstr>
      <vt:lpstr>Erase</vt:lpstr>
      <vt:lpstr>Program</vt:lpstr>
      <vt:lpstr>Program</vt:lpstr>
      <vt:lpstr>Program</vt:lpstr>
      <vt:lpstr>Program</vt:lpstr>
      <vt:lpstr>FLASH Speicher</vt:lpstr>
      <vt:lpstr>PowerPoint-Präsentation</vt:lpstr>
      <vt:lpstr>PowerPoint-Präsentation</vt:lpstr>
      <vt:lpstr>PowerPoint-Präsentation</vt:lpstr>
      <vt:lpstr>Read</vt:lpstr>
      <vt:lpstr>Read</vt:lpstr>
      <vt:lpstr>Read</vt:lpstr>
      <vt:lpstr>Erase</vt:lpstr>
      <vt:lpstr>Erase</vt:lpstr>
      <vt:lpstr>Erase</vt:lpstr>
      <vt:lpstr>Erase</vt:lpstr>
      <vt:lpstr>Program</vt:lpstr>
      <vt:lpstr>Program</vt:lpstr>
      <vt:lpstr>Program</vt:lpstr>
      <vt:lpstr>Program</vt:lpstr>
      <vt:lpstr>Ferroelectric RAM</vt:lpstr>
      <vt:lpstr>Ferroelectric RAM</vt:lpstr>
      <vt:lpstr>Ferroelectric RAM</vt:lpstr>
      <vt:lpstr>Ferroelectric 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PowerPoint-Präsentation</vt:lpstr>
      <vt:lpstr>PowerPoint-Präsentation</vt:lpstr>
      <vt:lpstr>PowerPoint-Präsentation</vt:lpstr>
      <vt:lpstr>PowerPoint-Präsentation</vt:lpstr>
      <vt:lpstr>PowerPoint-Präsentation</vt:lpstr>
      <vt:lpstr>PowerPoint-Präsentation</vt:lpstr>
    </vt:vector>
  </TitlesOfParts>
  <Company>University Mannheim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ivan</cp:lastModifiedBy>
  <cp:revision>1626</cp:revision>
  <dcterms:created xsi:type="dcterms:W3CDTF">2010-08-30T10:07:17Z</dcterms:created>
  <dcterms:modified xsi:type="dcterms:W3CDTF">2016-07-03T16:17:57Z</dcterms:modified>
</cp:coreProperties>
</file>